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4.xml" ContentType="application/vnd.openxmlformats-officedocument.presentationml.notesSlide+xml"/>
  <Override PartName="/ppt/charts/chart3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sldIdLst>
    <p:sldId id="409" r:id="rId2"/>
    <p:sldId id="473" r:id="rId3"/>
    <p:sldId id="511" r:id="rId4"/>
    <p:sldId id="537" r:id="rId5"/>
    <p:sldId id="539" r:id="rId6"/>
    <p:sldId id="557" r:id="rId7"/>
    <p:sldId id="510" r:id="rId8"/>
    <p:sldId id="489" r:id="rId9"/>
    <p:sldId id="509" r:id="rId10"/>
    <p:sldId id="558" r:id="rId11"/>
    <p:sldId id="559" r:id="rId12"/>
    <p:sldId id="560" r:id="rId13"/>
    <p:sldId id="561" r:id="rId14"/>
    <p:sldId id="562" r:id="rId15"/>
    <p:sldId id="563" r:id="rId16"/>
    <p:sldId id="564" r:id="rId17"/>
    <p:sldId id="565" r:id="rId18"/>
    <p:sldId id="566" r:id="rId19"/>
    <p:sldId id="567" r:id="rId20"/>
    <p:sldId id="568" r:id="rId21"/>
    <p:sldId id="569" r:id="rId22"/>
    <p:sldId id="574" r:id="rId23"/>
    <p:sldId id="570" r:id="rId24"/>
    <p:sldId id="571" r:id="rId25"/>
    <p:sldId id="572" r:id="rId26"/>
    <p:sldId id="5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7" autoAdjust="0"/>
    <p:restoredTop sz="97697" autoAdjust="0"/>
  </p:normalViewPr>
  <p:slideViewPr>
    <p:cSldViewPr snapToGrid="0">
      <p:cViewPr varScale="1">
        <p:scale>
          <a:sx n="89" d="100"/>
          <a:sy n="89" d="100"/>
        </p:scale>
        <p:origin x="-328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0.161948559790515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35A-40C0-8E5D-68CA904216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Fast0Tag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0.324937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35A-40C0-8E5D-68CA904216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Neg Sampling-Fixed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0.34151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35A-40C0-8E5D-68CA904216B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Neg Sampling- Optim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0.36249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378-4CE8-96FA-73BCE48A1A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3956136"/>
        <c:axId val="2133945400"/>
      </c:barChart>
      <c:catAx>
        <c:axId val="2133956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3945400"/>
        <c:crosses val="autoZero"/>
        <c:auto val="1"/>
        <c:lblAlgn val="ctr"/>
        <c:lblOffset val="100"/>
        <c:noMultiLvlLbl val="0"/>
      </c:catAx>
      <c:valAx>
        <c:axId val="2133945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3956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0.028128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35A-40C0-8E5D-68CA904216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Fast0Tag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0.080616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35A-40C0-8E5D-68CA904216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Neg Sampling-Fixed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0.095094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35A-40C0-8E5D-68CA904216B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Neg Sampling- Optim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0.127765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080-457F-ACAF-882FD489C9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6933624"/>
        <c:axId val="2136937432"/>
      </c:barChart>
      <c:catAx>
        <c:axId val="2136933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6937432"/>
        <c:crosses val="autoZero"/>
        <c:auto val="1"/>
        <c:lblAlgn val="ctr"/>
        <c:lblOffset val="100"/>
        <c:noMultiLvlLbl val="0"/>
      </c:catAx>
      <c:valAx>
        <c:axId val="2136937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6933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0.091907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35A-40C0-8E5D-68CA904216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Fast0Tag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0.120857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35A-40C0-8E5D-68CA904216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Neg Sampling-Fixed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0.167553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35A-40C0-8E5D-68CA904216B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Neg Sampling- Optim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0.175194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B71-432D-BB2F-8023F91274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6207480"/>
        <c:axId val="2136203656"/>
      </c:barChart>
      <c:catAx>
        <c:axId val="2136207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6203656"/>
        <c:crosses val="autoZero"/>
        <c:auto val="1"/>
        <c:lblAlgn val="ctr"/>
        <c:lblOffset val="100"/>
        <c:noMultiLvlLbl val="0"/>
      </c:catAx>
      <c:valAx>
        <c:axId val="2136203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6207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E4FD2-52E3-41E2-B705-1D1647205E7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28D46-4511-49CE-B5B9-23BB9E81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5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 intro</a:t>
            </a:r>
          </a:p>
          <a:p>
            <a:r>
              <a:rPr lang="en-US" dirty="0" smtClean="0"/>
              <a:t>Quick lines about lab:</a:t>
            </a:r>
          </a:p>
          <a:p>
            <a:r>
              <a:rPr lang="en-US" dirty="0" smtClean="0"/>
              <a:t>Lab41 is a Data Science Lab in Menlo</a:t>
            </a:r>
            <a:r>
              <a:rPr lang="en-US" baseline="0" dirty="0" smtClean="0"/>
              <a:t> Park, CA focused on solving data analytics problems plaguing the US Intelligence Community.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05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61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78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78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best label = max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o</a:t>
            </a:r>
            <a:r>
              <a:rPr lang="en-US" baseline="30000" dirty="0" err="1" smtClean="0"/>
              <a:t>T</a:t>
            </a:r>
            <a:r>
              <a:rPr lang="en-US" i="1" dirty="0" smtClean="0"/>
              <a:t> v</a:t>
            </a:r>
            <a:r>
              <a:rPr lang="en-US" i="1" baseline="-25000" dirty="0" smtClean="0"/>
              <a:t>i</a:t>
            </a:r>
          </a:p>
          <a:p>
            <a:endParaRPr lang="en-US" dirty="0" smtClean="0"/>
          </a:p>
          <a:p>
            <a:r>
              <a:rPr lang="en-US" dirty="0" smtClean="0"/>
              <a:t>Particularly bad with a lot of unstructured data and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62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>
                <a:solidFill>
                  <a:srgbClr val="3366FF"/>
                </a:solidFill>
              </a:rPr>
              <a:t>Word </a:t>
            </a:r>
            <a:r>
              <a:rPr lang="en-US" sz="1200" dirty="0" err="1" smtClean="0">
                <a:solidFill>
                  <a:srgbClr val="3366FF"/>
                </a:solidFill>
              </a:rPr>
              <a:t>embeddings</a:t>
            </a:r>
            <a:r>
              <a:rPr lang="en-US" sz="1200" dirty="0" smtClean="0">
                <a:solidFill>
                  <a:srgbClr val="3366FF"/>
                </a:solidFill>
              </a:rPr>
              <a:t> use context &amp; sampling to optimize word vectors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25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56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49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51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36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35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 we</a:t>
            </a:r>
            <a:r>
              <a:rPr lang="en-US" baseline="0" dirty="0" smtClean="0"/>
              <a:t> will present one such challenge we worked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07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WHY PRE-TRAINING IN OUR CASE IS SUCH A GOOD IDEA (SO MANY CLASSES!)</a:t>
            </a:r>
          </a:p>
          <a:p>
            <a:r>
              <a:rPr lang="en-US" baseline="0" dirty="0" smtClean="0"/>
              <a:t>Then talk about specific pre-training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55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WHY PRE-TRAINING IN OUR CASE IS SUCH A GOOD IDEA (SO MANY CLASSES!)</a:t>
            </a:r>
          </a:p>
          <a:p>
            <a:r>
              <a:rPr lang="en-US" baseline="0" dirty="0" smtClean="0"/>
              <a:t>Then talk about specific pre-training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14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Rare: cases when words aren’t in YFCC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mentioned words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14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</a:t>
            </a:r>
            <a:r>
              <a:rPr lang="en-US" baseline="0" dirty="0" smtClean="0"/>
              <a:t> example of a bar graph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slide.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should be as complex a chart as you show your audience.  A good way to enforce discipline is by actually making your bar chart in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(instead of importing something from Excel).</a:t>
            </a:r>
          </a:p>
          <a:p>
            <a:r>
              <a:rPr lang="en-US" baseline="0" dirty="0" smtClean="0"/>
              <a:t>The crappy user interface that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provides to create a new chart will naturally make you try to present less data.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60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</a:t>
            </a:r>
            <a:r>
              <a:rPr lang="en-US" baseline="0" dirty="0" smtClean="0"/>
              <a:t> example of a bar graph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slide.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should be as complex a chart as you show your audience.  A good way to enforce discipline is by actually making your bar chart in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(instead of importing something from Excel).</a:t>
            </a:r>
          </a:p>
          <a:p>
            <a:r>
              <a:rPr lang="en-US" baseline="0" dirty="0" smtClean="0"/>
              <a:t>The crappy user interface that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provides to create a new chart will naturally make you try to present less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9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Add some graphic?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180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Contact slide.  Feel</a:t>
            </a:r>
            <a:r>
              <a:rPr lang="en-US" baseline="0" dirty="0" smtClean="0"/>
              <a:t> free to change to suit your needs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90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Training an image classifier is fairly common these days, however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Novel thing about our classifier is that we want to Train it on </a:t>
            </a:r>
            <a:r>
              <a:rPr lang="en-US" b="1" baseline="0" dirty="0" smtClean="0"/>
              <a:t>user generated content </a:t>
            </a:r>
            <a:r>
              <a:rPr lang="en-US" baseline="0" dirty="0" smtClean="0"/>
              <a:t>in contrast to a lot of current networks trained on the </a:t>
            </a:r>
            <a:r>
              <a:rPr lang="en-US" baseline="0" dirty="0" err="1" smtClean="0"/>
              <a:t>imagenet</a:t>
            </a:r>
            <a:r>
              <a:rPr lang="en-US" baseline="0" dirty="0" smtClean="0"/>
              <a:t> 1000 class vocab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expect that by training with open source imagery, we can enable classifying anything using potentially the entirety of the English language as a vocabulary!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baseline="0" dirty="0" smtClean="0"/>
              <a:t>This sort of capability would really help me because of how I currently deal with image search.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 can describe myself as an analog to a lot of the customers we work with.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87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 I’m getting married in December,</a:t>
            </a:r>
          </a:p>
          <a:p>
            <a:r>
              <a:rPr lang="en-US" baseline="0" dirty="0" err="1" smtClean="0"/>
              <a:t>Fiance</a:t>
            </a:r>
            <a:r>
              <a:rPr lang="en-US" baseline="0" dirty="0" smtClean="0"/>
              <a:t> wants me to find pictures of us for our wedding slideshow and invites.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Long while back, I used to carefully setup my photo library. Folders with names, filenames with meaning.  I could manually find the photo or photos I was looking for.  </a:t>
            </a:r>
          </a:p>
          <a:p>
            <a:r>
              <a:rPr lang="en-US" baseline="0" dirty="0" smtClean="0"/>
              <a:t>Start with locating the properly titled folder in my collection, then browse through the descriptive filenames, and voila, locate the picture I was looking for!  This worked well as long as I maintained the quality of my library labelling.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Well I got lazy.  I ended up collected way too many photos than I could keep up with and I ended up just dumping them all into one folder, with no logic or descriptive labelling.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would take way too much time to keep up with my organization scheme!  Thumbs DOWN!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23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So I turned to readily available online tools. 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Apple photos and Facebook helped out a great deal with facial recognition.  By uploading my collection to these apps 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Google analyzes things beyond faces, and that’s good, but it’s a limited vocabulary.  Pink shirt might not be in vocab.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Additionally, if you are a business or  a </a:t>
            </a:r>
            <a:r>
              <a:rPr lang="en-US" baseline="0" dirty="0" err="1" smtClean="0"/>
              <a:t>govt</a:t>
            </a:r>
            <a:r>
              <a:rPr lang="en-US" baseline="0" dirty="0" smtClean="0"/>
              <a:t> org , you may not want to upload all your data to the internet for this type of image analysis like I did.  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41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set forth to create a general image search algorithm that could</a:t>
            </a:r>
          </a:p>
          <a:p>
            <a:r>
              <a:rPr lang="en-US" baseline="0" dirty="0" smtClean="0"/>
              <a:t>Classify using large vocabulary</a:t>
            </a:r>
          </a:p>
          <a:p>
            <a:r>
              <a:rPr lang="en-US" baseline="0" dirty="0" smtClean="0"/>
              <a:t>Take advantage of noisy training data</a:t>
            </a:r>
          </a:p>
          <a:p>
            <a:r>
              <a:rPr lang="en-US" baseline="0" dirty="0" smtClean="0"/>
              <a:t>Deal with multi concept images.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doing this, we knew we needed to be able to overcome a few issues…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69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Classifiers are great at 1000 word vocab, but using UGC means a classifier needs to be really good at working with a significantly larger vocabulary.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How do you get to a larger vocabulary?  If you’re google you can create more labels.  But that doesn’t work for the rest of us!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goal is to seek high performance using </a:t>
            </a:r>
            <a:r>
              <a:rPr lang="en-US" baseline="0" dirty="0" err="1" smtClean="0"/>
              <a:t>uncurated</a:t>
            </a:r>
            <a:r>
              <a:rPr lang="en-US" baseline="0" dirty="0" smtClean="0"/>
              <a:t> training data from the wild, like FLICKR, and spanning potentially millions of classes.</a:t>
            </a:r>
          </a:p>
          <a:p>
            <a:endParaRPr lang="en-US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38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Noise</a:t>
            </a:r>
            <a:r>
              <a:rPr lang="en-US" baseline="0" dirty="0" smtClean="0"/>
              <a:t> and relevance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Insufficient metadata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44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77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2352-6151-49C7-AD26-2A0EF3738831}" type="datetime1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0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6A80-72F2-44CD-8425-51234CD247AE}" type="datetime1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1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16D5-7645-4B2C-8849-E91CEE9C363A}" type="datetime1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9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F1DB-247E-4FB6-A010-7E888E262A3B}" type="datetime1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6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2466A-95EB-4C29-AF7E-43623ED0E487}" type="datetime1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5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0F8B-95EA-4AC6-ABA0-B839B8B34FD6}" type="datetime1">
              <a:rPr lang="en-US" smtClean="0"/>
              <a:t>11/23/16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7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99698-0CD1-4FC9-86D1-F7282B532844}" type="datetime1">
              <a:rPr lang="en-US" smtClean="0"/>
              <a:t>11/23/16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626F2-2080-476B-AFFC-F6692EF73E17}" type="datetime1">
              <a:rPr lang="en-US" smtClean="0"/>
              <a:t>11/23/16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9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0C484-CBC1-4957-951D-21130A9590D7}" type="datetime1">
              <a:rPr lang="en-US" smtClean="0"/>
              <a:t>11/23/16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4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05D4-9EDB-4BBC-A4AA-5CB72D3A3673}" type="datetime1">
              <a:rPr lang="en-US" smtClean="0"/>
              <a:t>11/23/16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2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9C485-E1B7-4859-B622-6EF0FD78DD70}" type="datetime1">
              <a:rPr lang="en-US" smtClean="0"/>
              <a:t>11/23/16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37BD6-FDDD-4C73-BC22-D18509E68ED2}" type="datetime1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48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4.png"/><Relationship Id="rId5" Type="http://schemas.openxmlformats.org/officeDocument/2006/relationships/image" Target="../media/image30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2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29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32.emf"/><Relationship Id="rId9" Type="http://schemas.openxmlformats.org/officeDocument/2006/relationships/image" Target="../media/image33.emf"/><Relationship Id="rId10" Type="http://schemas.openxmlformats.org/officeDocument/2006/relationships/image" Target="../media/image3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oleObject" Target="../embeddings/oleObject4.bin"/><Relationship Id="rId7" Type="http://schemas.openxmlformats.org/officeDocument/2006/relationships/image" Target="../media/image29.e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3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://l41-srv-gpu04.b.internal:500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jpeg"/><Relationship Id="rId8" Type="http://schemas.openxmlformats.org/officeDocument/2006/relationships/image" Target="../media/image43.jpeg"/><Relationship Id="rId9" Type="http://schemas.openxmlformats.org/officeDocument/2006/relationships/hyperlink" Target="mailto:bobg@iqt.org" TargetMode="External"/><Relationship Id="rId10" Type="http://schemas.openxmlformats.org/officeDocument/2006/relationships/hyperlink" Target="mailto:vsandesara@iqt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jpeg"/><Relationship Id="rId10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8.jpe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048000"/>
            <a:ext cx="12192000" cy="178378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511418" y="3334404"/>
            <a:ext cx="12970" cy="120623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3446" y="3291188"/>
            <a:ext cx="933855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Images Worth A Million Words</a:t>
            </a:r>
            <a:endParaRPr lang="en-US" sz="20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+mj-lt"/>
              </a:rPr>
              <a:t>Vishal </a:t>
            </a:r>
            <a:r>
              <a:rPr lang="en-US" sz="2000" dirty="0" err="1" smtClean="0">
                <a:solidFill>
                  <a:schemeClr val="bg1"/>
                </a:solidFill>
                <a:latin typeface="+mj-lt"/>
              </a:rPr>
              <a:t>Sandesara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and Karl Ni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+mj-lt"/>
              </a:rPr>
              <a:t>October 2016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001" y="3670570"/>
            <a:ext cx="1609583" cy="5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3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259" b="-92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5791200" y="0"/>
            <a:chExt cx="12192000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5791200" y="0"/>
              <a:ext cx="12192000" cy="6858000"/>
              <a:chOff x="0" y="1"/>
              <a:chExt cx="12192000" cy="68580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0" y="1"/>
                <a:ext cx="12192000" cy="6858000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374065" y="2773384"/>
                <a:ext cx="545095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 err="1" smtClean="0">
                    <a:solidFill>
                      <a:schemeClr val="bg1"/>
                    </a:solidFill>
                  </a:rPr>
                  <a:t>Attalos</a:t>
                </a:r>
                <a:endParaRPr lang="en-US" sz="2000" dirty="0" smtClean="0">
                  <a:solidFill>
                    <a:schemeClr val="bg1"/>
                  </a:solidFill>
                  <a:latin typeface="+mj-lt"/>
                </a:endParaRPr>
              </a:p>
              <a:p>
                <a:endParaRPr lang="en-US" sz="2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3" y="6500873"/>
                <a:ext cx="717773" cy="238085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3189767" y="3754852"/>
                <a:ext cx="61030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</a:rPr>
                  <a:t>Searching images with words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9" name="Straight Connector 8"/>
            <p:cNvCxnSpPr/>
            <p:nvPr/>
          </p:nvCxnSpPr>
          <p:spPr>
            <a:xfrm>
              <a:off x="10881157" y="3535325"/>
              <a:ext cx="201208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251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039" y="1190693"/>
            <a:ext cx="7247614" cy="5667307"/>
          </a:xfrm>
          <a:prstGeom prst="rect">
            <a:avLst/>
          </a:prstGeom>
        </p:spPr>
      </p:pic>
      <p:sp>
        <p:nvSpPr>
          <p:cNvPr id="201" name="Rounded Rectangle 200"/>
          <p:cNvSpPr/>
          <p:nvPr/>
        </p:nvSpPr>
        <p:spPr>
          <a:xfrm>
            <a:off x="4777115" y="1972353"/>
            <a:ext cx="4965883" cy="131995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Rounded Rectangle 198"/>
          <p:cNvSpPr/>
          <p:nvPr/>
        </p:nvSpPr>
        <p:spPr>
          <a:xfrm>
            <a:off x="4776345" y="3298665"/>
            <a:ext cx="4965883" cy="1763079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904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Traditional Optimization of Neural Networks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Final Layer is 2048 x 1000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11751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68689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5550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0516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118282" y="3337319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687664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56277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805936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137236" y="381126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706618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275231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824890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76344" y="1497669"/>
            <a:ext cx="2709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ImageNet</a:t>
            </a:r>
            <a:r>
              <a:rPr lang="en-US" dirty="0" smtClean="0"/>
              <a:t> / Visual Genome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2351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9289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6150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5507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cxnSp>
        <p:nvCxnSpPr>
          <p:cNvPr id="8" name="Straight Connector 7"/>
          <p:cNvCxnSpPr>
            <a:stCxn id="2" idx="4"/>
            <a:endCxn id="14" idx="0"/>
          </p:cNvCxnSpPr>
          <p:nvPr/>
        </p:nvCxnSpPr>
        <p:spPr>
          <a:xfrm>
            <a:off x="5278619" y="2635141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5" idx="0"/>
          </p:cNvCxnSpPr>
          <p:nvPr/>
        </p:nvCxnSpPr>
        <p:spPr>
          <a:xfrm>
            <a:off x="5848001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4"/>
            <a:endCxn id="16" idx="0"/>
          </p:cNvCxnSpPr>
          <p:nvPr/>
        </p:nvCxnSpPr>
        <p:spPr>
          <a:xfrm>
            <a:off x="6416614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4"/>
            <a:endCxn id="17" idx="0"/>
          </p:cNvCxnSpPr>
          <p:nvPr/>
        </p:nvCxnSpPr>
        <p:spPr>
          <a:xfrm>
            <a:off x="6966273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" idx="4"/>
            <a:endCxn id="17" idx="0"/>
          </p:cNvCxnSpPr>
          <p:nvPr/>
        </p:nvCxnSpPr>
        <p:spPr>
          <a:xfrm>
            <a:off x="5278619" y="2635141"/>
            <a:ext cx="1688424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2" idx="4"/>
            <a:endCxn id="14" idx="0"/>
          </p:cNvCxnSpPr>
          <p:nvPr/>
        </p:nvCxnSpPr>
        <p:spPr>
          <a:xfrm flipH="1">
            <a:off x="5279389" y="2635878"/>
            <a:ext cx="1686884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0" idx="4"/>
            <a:endCxn id="17" idx="0"/>
          </p:cNvCxnSpPr>
          <p:nvPr/>
        </p:nvCxnSpPr>
        <p:spPr>
          <a:xfrm>
            <a:off x="5848001" y="2635878"/>
            <a:ext cx="1119042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1" idx="4"/>
            <a:endCxn id="17" idx="0"/>
          </p:cNvCxnSpPr>
          <p:nvPr/>
        </p:nvCxnSpPr>
        <p:spPr>
          <a:xfrm>
            <a:off x="6416614" y="2635878"/>
            <a:ext cx="550429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" idx="4"/>
            <a:endCxn id="14" idx="0"/>
          </p:cNvCxnSpPr>
          <p:nvPr/>
        </p:nvCxnSpPr>
        <p:spPr>
          <a:xfrm flipH="1">
            <a:off x="5279389" y="2635878"/>
            <a:ext cx="568612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4"/>
            <a:endCxn id="15" idx="0"/>
          </p:cNvCxnSpPr>
          <p:nvPr/>
        </p:nvCxnSpPr>
        <p:spPr>
          <a:xfrm flipH="1">
            <a:off x="5848771" y="2635878"/>
            <a:ext cx="56784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" idx="4"/>
            <a:endCxn id="15" idx="0"/>
          </p:cNvCxnSpPr>
          <p:nvPr/>
        </p:nvCxnSpPr>
        <p:spPr>
          <a:xfrm>
            <a:off x="5278619" y="2635141"/>
            <a:ext cx="570152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4"/>
            <a:endCxn id="16" idx="0"/>
          </p:cNvCxnSpPr>
          <p:nvPr/>
        </p:nvCxnSpPr>
        <p:spPr>
          <a:xfrm>
            <a:off x="5848001" y="2635878"/>
            <a:ext cx="56938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2" idx="4"/>
            <a:endCxn id="16" idx="0"/>
          </p:cNvCxnSpPr>
          <p:nvPr/>
        </p:nvCxnSpPr>
        <p:spPr>
          <a:xfrm flipH="1">
            <a:off x="6417384" y="2635878"/>
            <a:ext cx="548889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2" idx="4"/>
            <a:endCxn id="15" idx="0"/>
          </p:cNvCxnSpPr>
          <p:nvPr/>
        </p:nvCxnSpPr>
        <p:spPr>
          <a:xfrm flipH="1">
            <a:off x="5848771" y="2635878"/>
            <a:ext cx="1117502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2" idx="4"/>
            <a:endCxn id="16" idx="0"/>
          </p:cNvCxnSpPr>
          <p:nvPr/>
        </p:nvCxnSpPr>
        <p:spPr>
          <a:xfrm>
            <a:off x="5278619" y="2635141"/>
            <a:ext cx="1138765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1" idx="4"/>
            <a:endCxn id="14" idx="0"/>
          </p:cNvCxnSpPr>
          <p:nvPr/>
        </p:nvCxnSpPr>
        <p:spPr>
          <a:xfrm flipH="1">
            <a:off x="5279389" y="2635878"/>
            <a:ext cx="1137225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/>
          <p:cNvGrpSpPr/>
          <p:nvPr/>
        </p:nvGrpSpPr>
        <p:grpSpPr>
          <a:xfrm>
            <a:off x="5222527" y="3659601"/>
            <a:ext cx="1688424" cy="169883"/>
            <a:chOff x="8274081" y="3773349"/>
            <a:chExt cx="1688424" cy="702915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9" name="Picture 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124" y="5106295"/>
            <a:ext cx="1374479" cy="1353590"/>
          </a:xfrm>
          <a:prstGeom prst="rect">
            <a:avLst/>
          </a:prstGeom>
        </p:spPr>
      </p:pic>
      <p:sp>
        <p:nvSpPr>
          <p:cNvPr id="121" name="Oval 120"/>
          <p:cNvSpPr/>
          <p:nvPr/>
        </p:nvSpPr>
        <p:spPr>
          <a:xfrm>
            <a:off x="5156960" y="4266989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5726342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6294955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6844614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5176682" y="468480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5746064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314677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6864336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63"/>
          <p:cNvGrpSpPr/>
          <p:nvPr/>
        </p:nvGrpSpPr>
        <p:grpSpPr>
          <a:xfrm>
            <a:off x="5261205" y="4134284"/>
            <a:ext cx="1688424" cy="169883"/>
            <a:chOff x="8274081" y="3773349"/>
            <a:chExt cx="1688424" cy="702915"/>
          </a:xfrm>
        </p:grpSpPr>
        <p:cxnSp>
          <p:nvCxnSpPr>
            <p:cNvPr id="165" name="Straight Connector 164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/>
        </p:nvGrpSpPr>
        <p:grpSpPr>
          <a:xfrm>
            <a:off x="5261204" y="4570315"/>
            <a:ext cx="1688424" cy="169883"/>
            <a:chOff x="8274081" y="3773349"/>
            <a:chExt cx="1688424" cy="702915"/>
          </a:xfrm>
        </p:grpSpPr>
        <p:cxnSp>
          <p:nvCxnSpPr>
            <p:cNvPr id="182" name="Straight Connector 181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TextBox 199"/>
          <p:cNvSpPr txBox="1"/>
          <p:nvPr/>
        </p:nvSpPr>
        <p:spPr>
          <a:xfrm>
            <a:off x="7676268" y="3886358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Deep Network</a:t>
            </a:r>
          </a:p>
          <a:p>
            <a:pPr algn="ctr"/>
            <a:r>
              <a:rPr lang="en-US" dirty="0" smtClean="0"/>
              <a:t>(19 Layers)</a:t>
            </a:r>
            <a:endParaRPr lang="en-US" dirty="0"/>
          </a:p>
        </p:txBody>
      </p:sp>
      <p:sp>
        <p:nvSpPr>
          <p:cNvPr id="202" name="TextBox 201"/>
          <p:cNvSpPr txBox="1"/>
          <p:nvPr/>
        </p:nvSpPr>
        <p:spPr>
          <a:xfrm>
            <a:off x="7784179" y="2332552"/>
            <a:ext cx="1291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Final Layer</a:t>
            </a:r>
          </a:p>
          <a:p>
            <a:pPr algn="ctr"/>
            <a:r>
              <a:rPr lang="en-US" dirty="0" smtClean="0"/>
              <a:t>1000 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2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6150"/>
            <a:ext cx="12192000" cy="9327745"/>
          </a:xfrm>
          <a:prstGeom prst="rect">
            <a:avLst/>
          </a:prstGeom>
        </p:spPr>
      </p:pic>
      <p:sp>
        <p:nvSpPr>
          <p:cNvPr id="255" name="Rounded Rectangle 254"/>
          <p:cNvSpPr/>
          <p:nvPr/>
        </p:nvSpPr>
        <p:spPr>
          <a:xfrm>
            <a:off x="90417" y="1952658"/>
            <a:ext cx="12001693" cy="132705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Rounded Rectangle 161"/>
          <p:cNvSpPr/>
          <p:nvPr/>
        </p:nvSpPr>
        <p:spPr>
          <a:xfrm>
            <a:off x="4676455" y="3298665"/>
            <a:ext cx="4965883" cy="1763079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Large Number of Labels in YFCC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66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Final Layer is 2048 x 400,000+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01762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58700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15561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70527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188206" y="1497669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YFCC 100M Tags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2362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9300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6161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55518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cxnSp>
        <p:nvCxnSpPr>
          <p:cNvPr id="8" name="Straight Connector 7"/>
          <p:cNvCxnSpPr>
            <a:stCxn id="2" idx="4"/>
          </p:cNvCxnSpPr>
          <p:nvPr/>
        </p:nvCxnSpPr>
        <p:spPr>
          <a:xfrm>
            <a:off x="5178729" y="2635141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</p:cNvCxnSpPr>
          <p:nvPr/>
        </p:nvCxnSpPr>
        <p:spPr>
          <a:xfrm>
            <a:off x="5748111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4"/>
          </p:cNvCxnSpPr>
          <p:nvPr/>
        </p:nvCxnSpPr>
        <p:spPr>
          <a:xfrm>
            <a:off x="6316724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4"/>
          </p:cNvCxnSpPr>
          <p:nvPr/>
        </p:nvCxnSpPr>
        <p:spPr>
          <a:xfrm>
            <a:off x="6866383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" idx="4"/>
          </p:cNvCxnSpPr>
          <p:nvPr/>
        </p:nvCxnSpPr>
        <p:spPr>
          <a:xfrm>
            <a:off x="5178729" y="2635141"/>
            <a:ext cx="1688424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2" idx="4"/>
          </p:cNvCxnSpPr>
          <p:nvPr/>
        </p:nvCxnSpPr>
        <p:spPr>
          <a:xfrm flipH="1">
            <a:off x="5179499" y="2635878"/>
            <a:ext cx="1686884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0" idx="4"/>
          </p:cNvCxnSpPr>
          <p:nvPr/>
        </p:nvCxnSpPr>
        <p:spPr>
          <a:xfrm>
            <a:off x="5748111" y="2635878"/>
            <a:ext cx="1119042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1" idx="4"/>
          </p:cNvCxnSpPr>
          <p:nvPr/>
        </p:nvCxnSpPr>
        <p:spPr>
          <a:xfrm>
            <a:off x="6316724" y="2635878"/>
            <a:ext cx="550429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" idx="4"/>
          </p:cNvCxnSpPr>
          <p:nvPr/>
        </p:nvCxnSpPr>
        <p:spPr>
          <a:xfrm flipH="1">
            <a:off x="5179499" y="2635878"/>
            <a:ext cx="568612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4"/>
          </p:cNvCxnSpPr>
          <p:nvPr/>
        </p:nvCxnSpPr>
        <p:spPr>
          <a:xfrm flipH="1">
            <a:off x="5748881" y="2635878"/>
            <a:ext cx="56784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" idx="4"/>
          </p:cNvCxnSpPr>
          <p:nvPr/>
        </p:nvCxnSpPr>
        <p:spPr>
          <a:xfrm>
            <a:off x="5178729" y="2635141"/>
            <a:ext cx="570152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4"/>
          </p:cNvCxnSpPr>
          <p:nvPr/>
        </p:nvCxnSpPr>
        <p:spPr>
          <a:xfrm>
            <a:off x="5748111" y="2635878"/>
            <a:ext cx="56938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2" idx="4"/>
          </p:cNvCxnSpPr>
          <p:nvPr/>
        </p:nvCxnSpPr>
        <p:spPr>
          <a:xfrm flipH="1">
            <a:off x="6317494" y="2635878"/>
            <a:ext cx="548889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2" idx="4"/>
          </p:cNvCxnSpPr>
          <p:nvPr/>
        </p:nvCxnSpPr>
        <p:spPr>
          <a:xfrm flipH="1">
            <a:off x="5748881" y="2635878"/>
            <a:ext cx="1117502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2" idx="4"/>
          </p:cNvCxnSpPr>
          <p:nvPr/>
        </p:nvCxnSpPr>
        <p:spPr>
          <a:xfrm>
            <a:off x="5178729" y="2635141"/>
            <a:ext cx="1138765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1" idx="4"/>
          </p:cNvCxnSpPr>
          <p:nvPr/>
        </p:nvCxnSpPr>
        <p:spPr>
          <a:xfrm flipH="1">
            <a:off x="5179499" y="2635878"/>
            <a:ext cx="1137225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2857664" y="231359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342704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3995659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545318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/>
          <p:cNvCxnSpPr>
            <a:stCxn id="128" idx="4"/>
          </p:cNvCxnSpPr>
          <p:nvPr/>
        </p:nvCxnSpPr>
        <p:spPr>
          <a:xfrm>
            <a:off x="3018771" y="2635877"/>
            <a:ext cx="2161498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29" idx="4"/>
          </p:cNvCxnSpPr>
          <p:nvPr/>
        </p:nvCxnSpPr>
        <p:spPr>
          <a:xfrm>
            <a:off x="3588153" y="2636614"/>
            <a:ext cx="2161498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30" idx="4"/>
          </p:cNvCxnSpPr>
          <p:nvPr/>
        </p:nvCxnSpPr>
        <p:spPr>
          <a:xfrm>
            <a:off x="4156766" y="2636614"/>
            <a:ext cx="2161498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1" idx="4"/>
          </p:cNvCxnSpPr>
          <p:nvPr/>
        </p:nvCxnSpPr>
        <p:spPr>
          <a:xfrm>
            <a:off x="4706425" y="2636614"/>
            <a:ext cx="2161498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28" idx="4"/>
          </p:cNvCxnSpPr>
          <p:nvPr/>
        </p:nvCxnSpPr>
        <p:spPr>
          <a:xfrm>
            <a:off x="3018771" y="2635877"/>
            <a:ext cx="3849152" cy="7029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1" idx="4"/>
          </p:cNvCxnSpPr>
          <p:nvPr/>
        </p:nvCxnSpPr>
        <p:spPr>
          <a:xfrm>
            <a:off x="4706425" y="2636614"/>
            <a:ext cx="473844" cy="701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29" idx="4"/>
          </p:cNvCxnSpPr>
          <p:nvPr/>
        </p:nvCxnSpPr>
        <p:spPr>
          <a:xfrm>
            <a:off x="3588153" y="2636614"/>
            <a:ext cx="3279770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30" idx="4"/>
          </p:cNvCxnSpPr>
          <p:nvPr/>
        </p:nvCxnSpPr>
        <p:spPr>
          <a:xfrm>
            <a:off x="4156766" y="2636614"/>
            <a:ext cx="2711157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29" idx="4"/>
          </p:cNvCxnSpPr>
          <p:nvPr/>
        </p:nvCxnSpPr>
        <p:spPr>
          <a:xfrm>
            <a:off x="3588153" y="2636614"/>
            <a:ext cx="1592116" cy="701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30" idx="4"/>
          </p:cNvCxnSpPr>
          <p:nvPr/>
        </p:nvCxnSpPr>
        <p:spPr>
          <a:xfrm>
            <a:off x="4156766" y="2636614"/>
            <a:ext cx="1592885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8" idx="4"/>
          </p:cNvCxnSpPr>
          <p:nvPr/>
        </p:nvCxnSpPr>
        <p:spPr>
          <a:xfrm>
            <a:off x="3018771" y="2635877"/>
            <a:ext cx="2730880" cy="7029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29" idx="4"/>
          </p:cNvCxnSpPr>
          <p:nvPr/>
        </p:nvCxnSpPr>
        <p:spPr>
          <a:xfrm>
            <a:off x="3588153" y="2636614"/>
            <a:ext cx="2730111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31" idx="4"/>
          </p:cNvCxnSpPr>
          <p:nvPr/>
        </p:nvCxnSpPr>
        <p:spPr>
          <a:xfrm>
            <a:off x="4706425" y="2636614"/>
            <a:ext cx="1611839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31" idx="4"/>
          </p:cNvCxnSpPr>
          <p:nvPr/>
        </p:nvCxnSpPr>
        <p:spPr>
          <a:xfrm>
            <a:off x="4706425" y="2636614"/>
            <a:ext cx="1043226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28" idx="4"/>
          </p:cNvCxnSpPr>
          <p:nvPr/>
        </p:nvCxnSpPr>
        <p:spPr>
          <a:xfrm>
            <a:off x="3018771" y="2635877"/>
            <a:ext cx="3299493" cy="7029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30" idx="4"/>
          </p:cNvCxnSpPr>
          <p:nvPr/>
        </p:nvCxnSpPr>
        <p:spPr>
          <a:xfrm>
            <a:off x="4156766" y="2636614"/>
            <a:ext cx="1023503" cy="701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Oval 223"/>
          <p:cNvSpPr/>
          <p:nvPr/>
        </p:nvSpPr>
        <p:spPr>
          <a:xfrm>
            <a:off x="7273889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7843271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411884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96154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Connector 231"/>
          <p:cNvCxnSpPr>
            <a:stCxn id="224" idx="4"/>
          </p:cNvCxnSpPr>
          <p:nvPr/>
        </p:nvCxnSpPr>
        <p:spPr>
          <a:xfrm flipH="1">
            <a:off x="5180269" y="2597963"/>
            <a:ext cx="2254727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>
            <a:stCxn id="225" idx="4"/>
          </p:cNvCxnSpPr>
          <p:nvPr/>
        </p:nvCxnSpPr>
        <p:spPr>
          <a:xfrm flipH="1">
            <a:off x="5749651" y="2598700"/>
            <a:ext cx="2254727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>
            <a:stCxn id="226" idx="4"/>
          </p:cNvCxnSpPr>
          <p:nvPr/>
        </p:nvCxnSpPr>
        <p:spPr>
          <a:xfrm flipH="1">
            <a:off x="6318264" y="2598700"/>
            <a:ext cx="2254727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stCxn id="227" idx="4"/>
          </p:cNvCxnSpPr>
          <p:nvPr/>
        </p:nvCxnSpPr>
        <p:spPr>
          <a:xfrm flipH="1">
            <a:off x="6867923" y="2598700"/>
            <a:ext cx="2254727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>
            <a:stCxn id="224" idx="4"/>
          </p:cNvCxnSpPr>
          <p:nvPr/>
        </p:nvCxnSpPr>
        <p:spPr>
          <a:xfrm flipH="1">
            <a:off x="6867923" y="2597963"/>
            <a:ext cx="567073" cy="7408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>
            <a:stCxn id="227" idx="4"/>
          </p:cNvCxnSpPr>
          <p:nvPr/>
        </p:nvCxnSpPr>
        <p:spPr>
          <a:xfrm flipH="1">
            <a:off x="5180269" y="2598700"/>
            <a:ext cx="3942381" cy="739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>
            <a:stCxn id="225" idx="4"/>
          </p:cNvCxnSpPr>
          <p:nvPr/>
        </p:nvCxnSpPr>
        <p:spPr>
          <a:xfrm flipH="1">
            <a:off x="6867923" y="2598700"/>
            <a:ext cx="1136455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>
            <a:stCxn id="226" idx="4"/>
          </p:cNvCxnSpPr>
          <p:nvPr/>
        </p:nvCxnSpPr>
        <p:spPr>
          <a:xfrm flipH="1">
            <a:off x="6867923" y="2598700"/>
            <a:ext cx="1705068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25" idx="4"/>
          </p:cNvCxnSpPr>
          <p:nvPr/>
        </p:nvCxnSpPr>
        <p:spPr>
          <a:xfrm flipH="1">
            <a:off x="5180269" y="2598700"/>
            <a:ext cx="2824109" cy="739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>
            <a:stCxn id="226" idx="4"/>
          </p:cNvCxnSpPr>
          <p:nvPr/>
        </p:nvCxnSpPr>
        <p:spPr>
          <a:xfrm flipH="1">
            <a:off x="5749651" y="2598700"/>
            <a:ext cx="2823340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stCxn id="224" idx="4"/>
          </p:cNvCxnSpPr>
          <p:nvPr/>
        </p:nvCxnSpPr>
        <p:spPr>
          <a:xfrm flipH="1">
            <a:off x="5749651" y="2597963"/>
            <a:ext cx="1685345" cy="7408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stCxn id="225" idx="4"/>
          </p:cNvCxnSpPr>
          <p:nvPr/>
        </p:nvCxnSpPr>
        <p:spPr>
          <a:xfrm flipH="1">
            <a:off x="6318264" y="2598700"/>
            <a:ext cx="1686114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27" idx="4"/>
          </p:cNvCxnSpPr>
          <p:nvPr/>
        </p:nvCxnSpPr>
        <p:spPr>
          <a:xfrm flipH="1">
            <a:off x="6318264" y="2598700"/>
            <a:ext cx="2804386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27" idx="4"/>
          </p:cNvCxnSpPr>
          <p:nvPr/>
        </p:nvCxnSpPr>
        <p:spPr>
          <a:xfrm flipH="1">
            <a:off x="5749651" y="2598700"/>
            <a:ext cx="3372999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24" idx="4"/>
          </p:cNvCxnSpPr>
          <p:nvPr/>
        </p:nvCxnSpPr>
        <p:spPr>
          <a:xfrm flipH="1">
            <a:off x="6318264" y="2597963"/>
            <a:ext cx="1116732" cy="7408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26" idx="4"/>
          </p:cNvCxnSpPr>
          <p:nvPr/>
        </p:nvCxnSpPr>
        <p:spPr>
          <a:xfrm flipH="1">
            <a:off x="5180269" y="2598700"/>
            <a:ext cx="3392722" cy="739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8" name="Oval 267"/>
          <p:cNvSpPr/>
          <p:nvPr/>
        </p:nvSpPr>
        <p:spPr>
          <a:xfrm>
            <a:off x="602168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1171550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1740163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2289822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6" name="Straight Connector 275"/>
          <p:cNvCxnSpPr>
            <a:stCxn id="268" idx="4"/>
          </p:cNvCxnSpPr>
          <p:nvPr/>
        </p:nvCxnSpPr>
        <p:spPr>
          <a:xfrm>
            <a:off x="763275" y="2616920"/>
            <a:ext cx="4416994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269" idx="4"/>
          </p:cNvCxnSpPr>
          <p:nvPr/>
        </p:nvCxnSpPr>
        <p:spPr>
          <a:xfrm>
            <a:off x="1332657" y="2617657"/>
            <a:ext cx="4416994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>
            <a:stCxn id="270" idx="4"/>
          </p:cNvCxnSpPr>
          <p:nvPr/>
        </p:nvCxnSpPr>
        <p:spPr>
          <a:xfrm>
            <a:off x="1901270" y="2617657"/>
            <a:ext cx="4416994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>
            <a:stCxn id="271" idx="4"/>
          </p:cNvCxnSpPr>
          <p:nvPr/>
        </p:nvCxnSpPr>
        <p:spPr>
          <a:xfrm>
            <a:off x="2450929" y="2617657"/>
            <a:ext cx="4416994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>
            <a:stCxn id="268" idx="4"/>
          </p:cNvCxnSpPr>
          <p:nvPr/>
        </p:nvCxnSpPr>
        <p:spPr>
          <a:xfrm>
            <a:off x="763275" y="2616920"/>
            <a:ext cx="6104648" cy="721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>
            <a:stCxn id="271" idx="4"/>
          </p:cNvCxnSpPr>
          <p:nvPr/>
        </p:nvCxnSpPr>
        <p:spPr>
          <a:xfrm>
            <a:off x="2450929" y="2617657"/>
            <a:ext cx="2729340" cy="720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>
            <a:stCxn id="269" idx="4"/>
          </p:cNvCxnSpPr>
          <p:nvPr/>
        </p:nvCxnSpPr>
        <p:spPr>
          <a:xfrm>
            <a:off x="1332657" y="2617657"/>
            <a:ext cx="5535266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270" idx="4"/>
          </p:cNvCxnSpPr>
          <p:nvPr/>
        </p:nvCxnSpPr>
        <p:spPr>
          <a:xfrm>
            <a:off x="1901270" y="2617657"/>
            <a:ext cx="4966653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>
            <a:stCxn id="269" idx="4"/>
          </p:cNvCxnSpPr>
          <p:nvPr/>
        </p:nvCxnSpPr>
        <p:spPr>
          <a:xfrm>
            <a:off x="1332657" y="2617657"/>
            <a:ext cx="3847612" cy="720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>
            <a:stCxn id="270" idx="4"/>
          </p:cNvCxnSpPr>
          <p:nvPr/>
        </p:nvCxnSpPr>
        <p:spPr>
          <a:xfrm>
            <a:off x="1901270" y="2617657"/>
            <a:ext cx="3848381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268" idx="4"/>
          </p:cNvCxnSpPr>
          <p:nvPr/>
        </p:nvCxnSpPr>
        <p:spPr>
          <a:xfrm>
            <a:off x="763275" y="2616920"/>
            <a:ext cx="4986376" cy="721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stCxn id="269" idx="4"/>
          </p:cNvCxnSpPr>
          <p:nvPr/>
        </p:nvCxnSpPr>
        <p:spPr>
          <a:xfrm>
            <a:off x="1332657" y="2617657"/>
            <a:ext cx="4985607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>
            <a:stCxn id="271" idx="4"/>
          </p:cNvCxnSpPr>
          <p:nvPr/>
        </p:nvCxnSpPr>
        <p:spPr>
          <a:xfrm>
            <a:off x="2450929" y="2617657"/>
            <a:ext cx="3867335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>
            <a:stCxn id="271" idx="4"/>
          </p:cNvCxnSpPr>
          <p:nvPr/>
        </p:nvCxnSpPr>
        <p:spPr>
          <a:xfrm>
            <a:off x="2450929" y="2617657"/>
            <a:ext cx="3298722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>
            <a:stCxn id="268" idx="4"/>
          </p:cNvCxnSpPr>
          <p:nvPr/>
        </p:nvCxnSpPr>
        <p:spPr>
          <a:xfrm>
            <a:off x="763275" y="2616920"/>
            <a:ext cx="5554989" cy="721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>
            <a:stCxn id="270" idx="4"/>
          </p:cNvCxnSpPr>
          <p:nvPr/>
        </p:nvCxnSpPr>
        <p:spPr>
          <a:xfrm>
            <a:off x="1901270" y="2617657"/>
            <a:ext cx="3278999" cy="720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6" name="Oval 315"/>
          <p:cNvSpPr/>
          <p:nvPr/>
        </p:nvSpPr>
        <p:spPr>
          <a:xfrm>
            <a:off x="9548338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/>
        </p:nvSpPr>
        <p:spPr>
          <a:xfrm>
            <a:off x="10117720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/>
          <p:cNvSpPr/>
          <p:nvPr/>
        </p:nvSpPr>
        <p:spPr>
          <a:xfrm>
            <a:off x="10686333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/>
          <p:cNvSpPr/>
          <p:nvPr/>
        </p:nvSpPr>
        <p:spPr>
          <a:xfrm>
            <a:off x="11235992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4" name="Straight Connector 323"/>
          <p:cNvCxnSpPr>
            <a:stCxn id="316" idx="4"/>
          </p:cNvCxnSpPr>
          <p:nvPr/>
        </p:nvCxnSpPr>
        <p:spPr>
          <a:xfrm flipH="1">
            <a:off x="5199222" y="2616921"/>
            <a:ext cx="451022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>
            <a:stCxn id="317" idx="4"/>
          </p:cNvCxnSpPr>
          <p:nvPr/>
        </p:nvCxnSpPr>
        <p:spPr>
          <a:xfrm flipH="1">
            <a:off x="5768604" y="2617658"/>
            <a:ext cx="451022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stCxn id="318" idx="4"/>
          </p:cNvCxnSpPr>
          <p:nvPr/>
        </p:nvCxnSpPr>
        <p:spPr>
          <a:xfrm flipH="1">
            <a:off x="6337217" y="2617658"/>
            <a:ext cx="451022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stCxn id="319" idx="4"/>
          </p:cNvCxnSpPr>
          <p:nvPr/>
        </p:nvCxnSpPr>
        <p:spPr>
          <a:xfrm flipH="1">
            <a:off x="6886876" y="2617658"/>
            <a:ext cx="451022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stCxn id="316" idx="4"/>
          </p:cNvCxnSpPr>
          <p:nvPr/>
        </p:nvCxnSpPr>
        <p:spPr>
          <a:xfrm flipH="1">
            <a:off x="6886876" y="2616921"/>
            <a:ext cx="2822569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>
            <a:stCxn id="319" idx="4"/>
          </p:cNvCxnSpPr>
          <p:nvPr/>
        </p:nvCxnSpPr>
        <p:spPr>
          <a:xfrm flipH="1">
            <a:off x="5199222" y="2617658"/>
            <a:ext cx="6197877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7" idx="4"/>
          </p:cNvCxnSpPr>
          <p:nvPr/>
        </p:nvCxnSpPr>
        <p:spPr>
          <a:xfrm flipH="1">
            <a:off x="6886876" y="2617658"/>
            <a:ext cx="3391951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>
            <a:stCxn id="318" idx="4"/>
          </p:cNvCxnSpPr>
          <p:nvPr/>
        </p:nvCxnSpPr>
        <p:spPr>
          <a:xfrm flipH="1">
            <a:off x="6886876" y="2617658"/>
            <a:ext cx="3960564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stCxn id="317" idx="4"/>
          </p:cNvCxnSpPr>
          <p:nvPr/>
        </p:nvCxnSpPr>
        <p:spPr>
          <a:xfrm flipH="1">
            <a:off x="5199222" y="2617658"/>
            <a:ext cx="5079605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>
            <a:stCxn id="318" idx="4"/>
          </p:cNvCxnSpPr>
          <p:nvPr/>
        </p:nvCxnSpPr>
        <p:spPr>
          <a:xfrm flipH="1">
            <a:off x="5768604" y="2617658"/>
            <a:ext cx="5078836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>
            <a:stCxn id="316" idx="4"/>
          </p:cNvCxnSpPr>
          <p:nvPr/>
        </p:nvCxnSpPr>
        <p:spPr>
          <a:xfrm flipH="1">
            <a:off x="5768604" y="2616921"/>
            <a:ext cx="3940841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317" idx="4"/>
          </p:cNvCxnSpPr>
          <p:nvPr/>
        </p:nvCxnSpPr>
        <p:spPr>
          <a:xfrm flipH="1">
            <a:off x="6337217" y="2617658"/>
            <a:ext cx="394161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>
            <a:stCxn id="319" idx="4"/>
          </p:cNvCxnSpPr>
          <p:nvPr/>
        </p:nvCxnSpPr>
        <p:spPr>
          <a:xfrm flipH="1">
            <a:off x="6337217" y="2617658"/>
            <a:ext cx="5059882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9" idx="4"/>
          </p:cNvCxnSpPr>
          <p:nvPr/>
        </p:nvCxnSpPr>
        <p:spPr>
          <a:xfrm flipH="1">
            <a:off x="5768604" y="2617658"/>
            <a:ext cx="5628495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>
            <a:stCxn id="316" idx="4"/>
          </p:cNvCxnSpPr>
          <p:nvPr/>
        </p:nvCxnSpPr>
        <p:spPr>
          <a:xfrm flipH="1">
            <a:off x="6337217" y="2616921"/>
            <a:ext cx="3372228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>
            <a:stCxn id="318" idx="4"/>
          </p:cNvCxnSpPr>
          <p:nvPr/>
        </p:nvCxnSpPr>
        <p:spPr>
          <a:xfrm flipH="1">
            <a:off x="5199222" y="2617658"/>
            <a:ext cx="5648218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2" name="TextBox 371"/>
          <p:cNvSpPr txBox="1"/>
          <p:nvPr/>
        </p:nvSpPr>
        <p:spPr>
          <a:xfrm>
            <a:off x="394444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373" name="TextBox 372"/>
          <p:cNvSpPr txBox="1"/>
          <p:nvPr/>
        </p:nvSpPr>
        <p:spPr>
          <a:xfrm>
            <a:off x="2063144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374" name="TextBox 373"/>
          <p:cNvSpPr txBox="1"/>
          <p:nvPr/>
        </p:nvSpPr>
        <p:spPr>
          <a:xfrm>
            <a:off x="11066947" y="18797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Book</a:t>
            </a:r>
            <a:endParaRPr lang="en-US" dirty="0"/>
          </a:p>
        </p:txBody>
      </p:sp>
      <p:sp>
        <p:nvSpPr>
          <p:cNvPr id="375" name="TextBox 374"/>
          <p:cNvSpPr txBox="1"/>
          <p:nvPr/>
        </p:nvSpPr>
        <p:spPr>
          <a:xfrm>
            <a:off x="8223882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pic>
        <p:nvPicPr>
          <p:cNvPr id="161" name="Picture 1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234" y="5106296"/>
            <a:ext cx="1374479" cy="1353590"/>
          </a:xfrm>
          <a:prstGeom prst="rect">
            <a:avLst/>
          </a:prstGeom>
        </p:spPr>
      </p:pic>
      <p:sp>
        <p:nvSpPr>
          <p:cNvPr id="163" name="Oval 162"/>
          <p:cNvSpPr/>
          <p:nvPr/>
        </p:nvSpPr>
        <p:spPr>
          <a:xfrm>
            <a:off x="5018392" y="3337319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5587774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6156387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6706046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5037346" y="381126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5606728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6175341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6725000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/>
          <p:cNvGrpSpPr/>
          <p:nvPr/>
        </p:nvGrpSpPr>
        <p:grpSpPr>
          <a:xfrm>
            <a:off x="5122637" y="3659601"/>
            <a:ext cx="1688424" cy="169883"/>
            <a:chOff x="8274081" y="3773349"/>
            <a:chExt cx="1688424" cy="702915"/>
          </a:xfrm>
        </p:grpSpPr>
        <p:cxnSp>
          <p:nvCxnSpPr>
            <p:cNvPr id="172" name="Straight Connector 171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Oval 187"/>
          <p:cNvSpPr/>
          <p:nvPr/>
        </p:nvSpPr>
        <p:spPr>
          <a:xfrm>
            <a:off x="5057070" y="4266989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5626452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6195065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6744724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5076792" y="468480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5646174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6214787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6764446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6" name="Group 195"/>
          <p:cNvGrpSpPr/>
          <p:nvPr/>
        </p:nvGrpSpPr>
        <p:grpSpPr>
          <a:xfrm>
            <a:off x="5161315" y="4134284"/>
            <a:ext cx="1688424" cy="169883"/>
            <a:chOff x="8274081" y="3773349"/>
            <a:chExt cx="1688424" cy="702915"/>
          </a:xfrm>
        </p:grpSpPr>
        <p:cxnSp>
          <p:nvCxnSpPr>
            <p:cNvPr id="197" name="Straight Connector 196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/>
          <p:cNvGrpSpPr/>
          <p:nvPr/>
        </p:nvGrpSpPr>
        <p:grpSpPr>
          <a:xfrm>
            <a:off x="5161314" y="4570315"/>
            <a:ext cx="1688424" cy="169883"/>
            <a:chOff x="8274081" y="3773349"/>
            <a:chExt cx="1688424" cy="702915"/>
          </a:xfrm>
        </p:grpSpPr>
        <p:cxnSp>
          <p:nvCxnSpPr>
            <p:cNvPr id="214" name="Straight Connector 213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4" name="TextBox 253"/>
          <p:cNvSpPr txBox="1"/>
          <p:nvPr/>
        </p:nvSpPr>
        <p:spPr>
          <a:xfrm>
            <a:off x="7576378" y="3886358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Deep Network</a:t>
            </a:r>
          </a:p>
          <a:p>
            <a:pPr algn="ctr"/>
            <a:r>
              <a:rPr lang="en-US" dirty="0" smtClean="0"/>
              <a:t>(19 Layers)</a:t>
            </a:r>
            <a:endParaRPr lang="en-US" dirty="0"/>
          </a:p>
        </p:txBody>
      </p:sp>
      <p:sp>
        <p:nvSpPr>
          <p:cNvPr id="256" name="TextBox 255"/>
          <p:cNvSpPr txBox="1"/>
          <p:nvPr/>
        </p:nvSpPr>
        <p:spPr>
          <a:xfrm>
            <a:off x="10488408" y="2654836"/>
            <a:ext cx="136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Final Layer</a:t>
            </a:r>
          </a:p>
          <a:p>
            <a:pPr algn="ctr"/>
            <a:r>
              <a:rPr lang="en-US" dirty="0" smtClean="0"/>
              <a:t>(400k+ Tags)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740564" y="1904721"/>
            <a:ext cx="8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Canine</a:t>
            </a:r>
            <a:endParaRPr lang="en-US" dirty="0"/>
          </a:p>
        </p:txBody>
      </p:sp>
      <p:sp>
        <p:nvSpPr>
          <p:cNvPr id="230" name="TextBox 229"/>
          <p:cNvSpPr txBox="1"/>
          <p:nvPr/>
        </p:nvSpPr>
        <p:spPr>
          <a:xfrm>
            <a:off x="7199989" y="1911639"/>
            <a:ext cx="42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9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958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Traditional Optimization (Matrix Vector Format)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Final Layer is 2048 x 400,000+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89575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46513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03374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8340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88096" y="1497669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YFCC 100M Tags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0175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37113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93974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43331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28" name="Oval 127"/>
          <p:cNvSpPr/>
          <p:nvPr/>
        </p:nvSpPr>
        <p:spPr>
          <a:xfrm>
            <a:off x="2641024" y="229463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321040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3779019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309724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7152019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7721401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290014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83967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>
            <a:off x="404482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954910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1523523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2092136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/>
          <p:cNvSpPr/>
          <p:nvPr/>
        </p:nvSpPr>
        <p:spPr>
          <a:xfrm>
            <a:off x="9426468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/>
        </p:nvSpPr>
        <p:spPr>
          <a:xfrm>
            <a:off x="9995850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/>
          <p:cNvSpPr/>
          <p:nvPr/>
        </p:nvSpPr>
        <p:spPr>
          <a:xfrm>
            <a:off x="10564463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/>
          <p:cNvSpPr/>
          <p:nvPr/>
        </p:nvSpPr>
        <p:spPr>
          <a:xfrm>
            <a:off x="11114122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TextBox 371"/>
          <p:cNvSpPr txBox="1"/>
          <p:nvPr/>
        </p:nvSpPr>
        <p:spPr>
          <a:xfrm>
            <a:off x="272574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373" name="TextBox 372"/>
          <p:cNvSpPr txBox="1"/>
          <p:nvPr/>
        </p:nvSpPr>
        <p:spPr>
          <a:xfrm>
            <a:off x="1941274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374" name="TextBox 373"/>
          <p:cNvSpPr txBox="1"/>
          <p:nvPr/>
        </p:nvSpPr>
        <p:spPr>
          <a:xfrm>
            <a:off x="10441077" y="18797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Book</a:t>
            </a:r>
            <a:endParaRPr lang="en-US" dirty="0"/>
          </a:p>
        </p:txBody>
      </p:sp>
      <p:sp>
        <p:nvSpPr>
          <p:cNvPr id="375" name="TextBox 374"/>
          <p:cNvSpPr txBox="1"/>
          <p:nvPr/>
        </p:nvSpPr>
        <p:spPr>
          <a:xfrm>
            <a:off x="8102012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0573" y="2673056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102995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1599338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168721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716839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3286222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855604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4424987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497233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5541719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6111101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6680484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7228602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7797985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8367367" y="2676004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8936750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9503822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10073205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10642587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11211970" y="267748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 rot="16200000">
            <a:off x="5983151" y="2980577"/>
            <a:ext cx="147824" cy="10806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sp>
        <p:nvSpPr>
          <p:cNvPr id="192" name="Content Placeholder 2"/>
          <p:cNvSpPr>
            <a:spLocks noGrp="1"/>
          </p:cNvSpPr>
          <p:nvPr>
            <p:ph idx="1"/>
          </p:nvPr>
        </p:nvSpPr>
        <p:spPr>
          <a:xfrm>
            <a:off x="452054" y="3633204"/>
            <a:ext cx="4499012" cy="3224795"/>
          </a:xfrm>
        </p:spPr>
        <p:txBody>
          <a:bodyPr>
            <a:normAutofit/>
          </a:bodyPr>
          <a:lstStyle/>
          <a:p>
            <a:r>
              <a:rPr lang="en-US" i="1" dirty="0" smtClean="0"/>
              <a:t>V</a:t>
            </a:r>
            <a:r>
              <a:rPr lang="en-US" i="1" baseline="-25000" dirty="0" smtClean="0"/>
              <a:t>o </a:t>
            </a:r>
            <a:r>
              <a:rPr lang="en-US" dirty="0" smtClean="0"/>
              <a:t>=</a:t>
            </a:r>
            <a:r>
              <a:rPr lang="en-US" i="1" dirty="0" smtClean="0"/>
              <a:t> </a:t>
            </a:r>
            <a:r>
              <a:rPr lang="en-US" dirty="0"/>
              <a:t>f</a:t>
            </a:r>
            <a:r>
              <a:rPr lang="en-US" dirty="0" smtClean="0"/>
              <a:t>inal weights</a:t>
            </a:r>
            <a:endParaRPr lang="en-US" i="1" baseline="-25000" dirty="0" smtClean="0"/>
          </a:p>
          <a:p>
            <a:r>
              <a:rPr lang="en-US" dirty="0" smtClean="0"/>
              <a:t>Column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o</a:t>
            </a:r>
            <a:r>
              <a:rPr lang="en-US" dirty="0" smtClean="0"/>
              <a:t> in </a:t>
            </a:r>
            <a:r>
              <a:rPr lang="en-US" i="1" dirty="0" smtClean="0"/>
              <a:t>V</a:t>
            </a:r>
            <a:r>
              <a:rPr lang="en-US" i="1" baseline="-25000" dirty="0" smtClean="0"/>
              <a:t>o</a:t>
            </a:r>
            <a:r>
              <a:rPr lang="en-US" dirty="0" smtClean="0"/>
              <a:t> = a word</a:t>
            </a:r>
          </a:p>
          <a:p>
            <a:r>
              <a:rPr lang="en-US" i="1" dirty="0" smtClean="0"/>
              <a:t>v</a:t>
            </a:r>
            <a:r>
              <a:rPr lang="en-US" i="1" baseline="-25000" dirty="0" smtClean="0"/>
              <a:t>i</a:t>
            </a:r>
            <a:r>
              <a:rPr lang="en-US" i="1" dirty="0" smtClean="0"/>
              <a:t> </a:t>
            </a:r>
            <a:r>
              <a:rPr lang="en-US" dirty="0"/>
              <a:t>= the final image feature</a:t>
            </a:r>
            <a:endParaRPr lang="en-US" baseline="-25000" dirty="0"/>
          </a:p>
          <a:p>
            <a:pPr marL="0" indent="0">
              <a:buNone/>
            </a:pPr>
            <a:endParaRPr lang="en-US" i="1" baseline="-25000" dirty="0"/>
          </a:p>
          <a:p>
            <a:r>
              <a:rPr lang="en-US" dirty="0" smtClean="0"/>
              <a:t>Backpropagation = bad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523" y="5699629"/>
            <a:ext cx="1022244" cy="100670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061421" y="3906054"/>
            <a:ext cx="2068268" cy="1670502"/>
            <a:chOff x="5118282" y="3337319"/>
            <a:chExt cx="2068268" cy="1670502"/>
          </a:xfrm>
        </p:grpSpPr>
        <p:sp>
          <p:nvSpPr>
            <p:cNvPr id="106" name="Oval 105"/>
            <p:cNvSpPr/>
            <p:nvPr/>
          </p:nvSpPr>
          <p:spPr>
            <a:xfrm>
              <a:off x="511828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68766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625627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680593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3723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70661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627523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82489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522252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Oval 138"/>
            <p:cNvSpPr/>
            <p:nvPr/>
          </p:nvSpPr>
          <p:spPr>
            <a:xfrm>
              <a:off x="515696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572634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629495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684461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517668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574606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631467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686433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526120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148" name="Straight Connector 147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7" name="Group 166"/>
            <p:cNvGrpSpPr/>
            <p:nvPr/>
          </p:nvGrpSpPr>
          <p:grpSpPr>
            <a:xfrm>
              <a:off x="526120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168" name="Straight Connector 167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/>
          <p:cNvSpPr txBox="1"/>
          <p:nvPr/>
        </p:nvSpPr>
        <p:spPr>
          <a:xfrm>
            <a:off x="7116619" y="3265233"/>
            <a:ext cx="5048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i</a:t>
            </a:r>
            <a:endParaRPr lang="en-US" sz="3200" i="1" baseline="-25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1546492" y="2631558"/>
            <a:ext cx="6323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o</a:t>
            </a:r>
            <a:endParaRPr lang="en-US" sz="3200" i="1" baseline="-25000" dirty="0"/>
          </a:p>
        </p:txBody>
      </p:sp>
      <p:sp>
        <p:nvSpPr>
          <p:cNvPr id="133" name="TextBox 132"/>
          <p:cNvSpPr txBox="1"/>
          <p:nvPr/>
        </p:nvSpPr>
        <p:spPr>
          <a:xfrm>
            <a:off x="5071552" y="3518412"/>
            <a:ext cx="2114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final image vector</a:t>
            </a:r>
            <a:endParaRPr lang="en-US" sz="2000" i="1" baseline="-25000" dirty="0"/>
          </a:p>
        </p:txBody>
      </p:sp>
    </p:spTree>
    <p:extLst>
      <p:ext uri="{BB962C8B-B14F-4D97-AF65-F5344CB8AC3E}">
        <p14:creationId xmlns:p14="http://schemas.microsoft.com/office/powerpoint/2010/main" val="89351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4633" y="188194"/>
            <a:ext cx="1007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Unstructured data with large vocabulary?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Word </a:t>
            </a:r>
            <a:r>
              <a:rPr lang="en-US" sz="2000" dirty="0" err="1" smtClean="0">
                <a:solidFill>
                  <a:schemeClr val="accent2"/>
                </a:solidFill>
              </a:rPr>
              <a:t>Embeddings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t="18243" r="7934" b="69573"/>
          <a:stretch/>
        </p:blipFill>
        <p:spPr>
          <a:xfrm>
            <a:off x="1434186" y="1574827"/>
            <a:ext cx="9085017" cy="28935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422959" y="1462302"/>
            <a:ext cx="819901" cy="498326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314877" y="1470027"/>
            <a:ext cx="1760701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139232" y="1477752"/>
            <a:ext cx="499024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661393" y="1469402"/>
            <a:ext cx="909299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72535" y="1461052"/>
            <a:ext cx="1293831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577422" y="1461052"/>
            <a:ext cx="1446883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500298" y="1468777"/>
            <a:ext cx="1020529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39298" y="2860827"/>
            <a:ext cx="2778713" cy="369332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optimize the word “vector”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0"/>
            <a:endCxn id="34" idx="2"/>
          </p:cNvCxnSpPr>
          <p:nvPr/>
        </p:nvCxnSpPr>
        <p:spPr>
          <a:xfrm flipV="1">
            <a:off x="5828655" y="1960628"/>
            <a:ext cx="4255" cy="900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956059" y="3447252"/>
            <a:ext cx="3740252" cy="369332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the context in which “vector” appears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3"/>
            <a:endCxn id="35" idx="2"/>
          </p:cNvCxnSpPr>
          <p:nvPr/>
        </p:nvCxnSpPr>
        <p:spPr>
          <a:xfrm flipH="1" flipV="1">
            <a:off x="7195228" y="1968353"/>
            <a:ext cx="501083" cy="1663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8" idx="3"/>
            <a:endCxn id="39" idx="2"/>
          </p:cNvCxnSpPr>
          <p:nvPr/>
        </p:nvCxnSpPr>
        <p:spPr>
          <a:xfrm flipV="1">
            <a:off x="7696311" y="1976078"/>
            <a:ext cx="692433" cy="1655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8" idx="3"/>
            <a:endCxn id="41" idx="2"/>
          </p:cNvCxnSpPr>
          <p:nvPr/>
        </p:nvCxnSpPr>
        <p:spPr>
          <a:xfrm flipV="1">
            <a:off x="7696311" y="1967728"/>
            <a:ext cx="1419732" cy="16641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8" idx="1"/>
          </p:cNvCxnSpPr>
          <p:nvPr/>
        </p:nvCxnSpPr>
        <p:spPr>
          <a:xfrm flipV="1">
            <a:off x="3956059" y="2041002"/>
            <a:ext cx="630936" cy="15909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8" idx="1"/>
          </p:cNvCxnSpPr>
          <p:nvPr/>
        </p:nvCxnSpPr>
        <p:spPr>
          <a:xfrm flipH="1" flipV="1">
            <a:off x="3493795" y="2024928"/>
            <a:ext cx="462264" cy="1606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8" idx="1"/>
            <a:endCxn id="45" idx="2"/>
          </p:cNvCxnSpPr>
          <p:nvPr/>
        </p:nvCxnSpPr>
        <p:spPr>
          <a:xfrm flipH="1" flipV="1">
            <a:off x="2010563" y="1967103"/>
            <a:ext cx="1945496" cy="16648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 rot="16200000">
            <a:off x="8329637" y="3217224"/>
            <a:ext cx="2319647" cy="3651526"/>
            <a:chOff x="1480929" y="1406251"/>
            <a:chExt cx="3296380" cy="3048044"/>
          </a:xfrm>
        </p:grpSpPr>
        <p:sp>
          <p:nvSpPr>
            <p:cNvPr id="27" name="Rectangle 26"/>
            <p:cNvSpPr/>
            <p:nvPr/>
          </p:nvSpPr>
          <p:spPr>
            <a:xfrm>
              <a:off x="3102763" y="2620227"/>
              <a:ext cx="153052" cy="603125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978604" y="1406251"/>
              <a:ext cx="153052" cy="603125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78605" y="2161777"/>
              <a:ext cx="153052" cy="603125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70239" y="3085776"/>
              <a:ext cx="153052" cy="603125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70240" y="3841302"/>
              <a:ext cx="153052" cy="603125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036879" y="2627952"/>
              <a:ext cx="153052" cy="60312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 rot="5400000">
              <a:off x="1433402" y="2659647"/>
              <a:ext cx="619899" cy="52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smtClean="0"/>
                <a:t>w(t)</a:t>
              </a:r>
              <a:endParaRPr lang="en-US" i="1" dirty="0"/>
            </a:p>
          </p:txBody>
        </p:sp>
        <p:sp>
          <p:nvSpPr>
            <p:cNvPr id="36" name="TextBox 35"/>
            <p:cNvSpPr txBox="1"/>
            <p:nvPr/>
          </p:nvSpPr>
          <p:spPr>
            <a:xfrm rot="5400000">
              <a:off x="4160766" y="1464564"/>
              <a:ext cx="613090" cy="52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v</a:t>
              </a:r>
              <a:r>
                <a:rPr lang="en-US" i="1" dirty="0" smtClean="0"/>
                <a:t>(t-2)</a:t>
              </a:r>
              <a:endParaRPr lang="en-US" i="1" baseline="-25000" dirty="0"/>
            </a:p>
          </p:txBody>
        </p:sp>
        <p:sp>
          <p:nvSpPr>
            <p:cNvPr id="37" name="TextBox 36"/>
            <p:cNvSpPr txBox="1"/>
            <p:nvPr/>
          </p:nvSpPr>
          <p:spPr>
            <a:xfrm rot="5400000">
              <a:off x="4200630" y="2195666"/>
              <a:ext cx="613090" cy="52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/>
                <a:t>v(t-1)</a:t>
              </a:r>
              <a:endParaRPr lang="en-US" i="1" baseline="-25000" dirty="0"/>
            </a:p>
          </p:txBody>
        </p:sp>
        <p:sp>
          <p:nvSpPr>
            <p:cNvPr id="46" name="TextBox 45"/>
            <p:cNvSpPr txBox="1"/>
            <p:nvPr/>
          </p:nvSpPr>
          <p:spPr>
            <a:xfrm rot="5400000">
              <a:off x="4189853" y="3119667"/>
              <a:ext cx="650065" cy="52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/>
                <a:t>v(t+1)</a:t>
              </a:r>
              <a:endParaRPr lang="en-US" i="1" baseline="-25000" dirty="0"/>
            </a:p>
          </p:txBody>
        </p:sp>
        <p:sp>
          <p:nvSpPr>
            <p:cNvPr id="47" name="TextBox 46"/>
            <p:cNvSpPr txBox="1"/>
            <p:nvPr/>
          </p:nvSpPr>
          <p:spPr>
            <a:xfrm rot="5400000">
              <a:off x="4165412" y="3866839"/>
              <a:ext cx="650065" cy="52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/>
                <a:t>v(t+2)</a:t>
              </a:r>
              <a:endParaRPr lang="en-US" i="1" baseline="-25000" dirty="0"/>
            </a:p>
          </p:txBody>
        </p:sp>
        <p:cxnSp>
          <p:nvCxnSpPr>
            <p:cNvPr id="51" name="Straight Arrow Connector 50"/>
            <p:cNvCxnSpPr>
              <a:stCxn id="32" idx="3"/>
              <a:endCxn id="27" idx="1"/>
            </p:cNvCxnSpPr>
            <p:nvPr/>
          </p:nvCxnSpPr>
          <p:spPr>
            <a:xfrm flipV="1">
              <a:off x="2189931" y="2921789"/>
              <a:ext cx="912832" cy="77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27" idx="3"/>
              <a:endCxn id="28" idx="1"/>
            </p:cNvCxnSpPr>
            <p:nvPr/>
          </p:nvCxnSpPr>
          <p:spPr>
            <a:xfrm flipV="1">
              <a:off x="3255815" y="1707814"/>
              <a:ext cx="722789" cy="12139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7" idx="3"/>
              <a:endCxn id="29" idx="1"/>
            </p:cNvCxnSpPr>
            <p:nvPr/>
          </p:nvCxnSpPr>
          <p:spPr>
            <a:xfrm flipV="1">
              <a:off x="3255815" y="2463340"/>
              <a:ext cx="722790" cy="4584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27" idx="3"/>
              <a:endCxn id="30" idx="1"/>
            </p:cNvCxnSpPr>
            <p:nvPr/>
          </p:nvCxnSpPr>
          <p:spPr>
            <a:xfrm>
              <a:off x="3255815" y="2921790"/>
              <a:ext cx="714424" cy="4655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7" idx="3"/>
              <a:endCxn id="31" idx="1"/>
            </p:cNvCxnSpPr>
            <p:nvPr/>
          </p:nvCxnSpPr>
          <p:spPr>
            <a:xfrm>
              <a:off x="3255815" y="2921790"/>
              <a:ext cx="714425" cy="12210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781339" y="4289052"/>
            <a:ext cx="5831271" cy="1778743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Optimize with respect to context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Sample randomly to provide negative samples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209411" y="2277600"/>
            <a:ext cx="5048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i</a:t>
            </a:r>
            <a:endParaRPr lang="en-US" sz="3200" i="1" baseline="-25000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10694503" y="1444976"/>
          <a:ext cx="1280773" cy="61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1" name="Equation" r:id="rId6" imgW="469900" imgH="215900" progId="Equation.3">
                  <p:embed/>
                </p:oleObj>
              </mc:Choice>
              <mc:Fallback>
                <p:oleObj name="Equation" r:id="rId6" imgW="469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94503" y="1444976"/>
                        <a:ext cx="1280773" cy="61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791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Context of an image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Use the context (i.e., metadata) of an image to define its place in vector space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164" y="1459351"/>
            <a:ext cx="3927580" cy="2945685"/>
          </a:xfrm>
          <a:prstGeom prst="rect">
            <a:avLst/>
          </a:prstGeom>
          <a:ln w="38100" cmpd="sng">
            <a:solidFill>
              <a:srgbClr val="3366FF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6961114" y="2420785"/>
            <a:ext cx="4867657" cy="923330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2006 </a:t>
            </a:r>
            <a:r>
              <a:rPr lang="en-US" dirty="0" err="1"/>
              <a:t>ana+capri</a:t>
            </a:r>
            <a:r>
              <a:rPr lang="en-US" dirty="0"/>
              <a:t> </a:t>
            </a:r>
            <a:r>
              <a:rPr lang="en-US" dirty="0" err="1"/>
              <a:t>capri</a:t>
            </a:r>
            <a:r>
              <a:rPr lang="en-US" dirty="0"/>
              <a:t> goats </a:t>
            </a:r>
            <a:r>
              <a:rPr lang="en-US" dirty="0" err="1"/>
              <a:t>italy</a:t>
            </a:r>
            <a:r>
              <a:rPr lang="en-US" dirty="0"/>
              <a:t> mountains </a:t>
            </a:r>
            <a:r>
              <a:rPr lang="en-US" dirty="0" err="1"/>
              <a:t>naples</a:t>
            </a:r>
            <a:r>
              <a:rPr lang="en-US" dirty="0"/>
              <a:t> ocean </a:t>
            </a:r>
            <a:r>
              <a:rPr lang="en-US" dirty="0" err="1"/>
              <a:t>pompeii</a:t>
            </a:r>
            <a:r>
              <a:rPr lang="en-US" dirty="0"/>
              <a:t> </a:t>
            </a:r>
            <a:r>
              <a:rPr lang="en-US" dirty="0" err="1"/>
              <a:t>rome</a:t>
            </a:r>
            <a:r>
              <a:rPr lang="en-US" dirty="0"/>
              <a:t> </a:t>
            </a:r>
            <a:r>
              <a:rPr lang="en-US" dirty="0" err="1"/>
              <a:t>ski+</a:t>
            </a:r>
            <a:r>
              <a:rPr lang="en-US" dirty="0" err="1" smtClean="0"/>
              <a:t>lift</a:t>
            </a:r>
            <a:r>
              <a:rPr lang="en-US" dirty="0" smtClean="0"/>
              <a:t> </a:t>
            </a:r>
            <a:r>
              <a:rPr lang="en-US" dirty="0" err="1"/>
              <a:t>sorrento</a:t>
            </a:r>
            <a:r>
              <a:rPr lang="en-US" dirty="0"/>
              <a:t> summer tour vacation </a:t>
            </a:r>
            <a:r>
              <a:rPr lang="en-US" dirty="0" err="1"/>
              <a:t>venice</a:t>
            </a:r>
            <a:r>
              <a:rPr lang="en-US" dirty="0"/>
              <a:t> yachts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55965" y="1848626"/>
            <a:ext cx="3389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Metadata from Tags Field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54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Word2Vec (Matrix Vector Format)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Word2Vec deals with large vocabulary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81511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38449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95310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0276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12280" y="149766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Word Corpus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2111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29049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85910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5267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28" name="Oval 127"/>
          <p:cNvSpPr/>
          <p:nvPr/>
        </p:nvSpPr>
        <p:spPr>
          <a:xfrm>
            <a:off x="2560384" y="229463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312976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3698379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229084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7071379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7640761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209374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75903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>
            <a:off x="323842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874270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1442883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2011496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/>
          <p:cNvSpPr/>
          <p:nvPr/>
        </p:nvSpPr>
        <p:spPr>
          <a:xfrm>
            <a:off x="9345828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/>
        </p:nvSpPr>
        <p:spPr>
          <a:xfrm>
            <a:off x="9915210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/>
          <p:cNvSpPr/>
          <p:nvPr/>
        </p:nvSpPr>
        <p:spPr>
          <a:xfrm>
            <a:off x="10483823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/>
          <p:cNvSpPr/>
          <p:nvPr/>
        </p:nvSpPr>
        <p:spPr>
          <a:xfrm>
            <a:off x="11033482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TextBox 371"/>
          <p:cNvSpPr txBox="1"/>
          <p:nvPr/>
        </p:nvSpPr>
        <p:spPr>
          <a:xfrm>
            <a:off x="191934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373" name="TextBox 372"/>
          <p:cNvSpPr txBox="1"/>
          <p:nvPr/>
        </p:nvSpPr>
        <p:spPr>
          <a:xfrm>
            <a:off x="1860634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374" name="TextBox 373"/>
          <p:cNvSpPr txBox="1"/>
          <p:nvPr/>
        </p:nvSpPr>
        <p:spPr>
          <a:xfrm>
            <a:off x="10864437" y="18797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Book</a:t>
            </a:r>
            <a:endParaRPr lang="en-US" dirty="0"/>
          </a:p>
        </p:txBody>
      </p:sp>
      <p:sp>
        <p:nvSpPr>
          <p:cNvPr id="375" name="TextBox 374"/>
          <p:cNvSpPr txBox="1"/>
          <p:nvPr/>
        </p:nvSpPr>
        <p:spPr>
          <a:xfrm>
            <a:off x="8021372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9933" y="2673056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94931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1518698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088081" y="2675268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636199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3205582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774964" y="2675267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4344347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489169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5461079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6030461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6599844" y="2676005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7147962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7717345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8286727" y="2676004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8856110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9423182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9992565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10561947" y="2676742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11131330" y="267748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 rot="16200000">
            <a:off x="6076711" y="3234191"/>
            <a:ext cx="166782" cy="834226"/>
          </a:xfrm>
          <a:prstGeom prst="rect">
            <a:avLst/>
          </a:prstGeom>
          <a:solidFill>
            <a:srgbClr val="336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4398219"/>
            <a:ext cx="10515600" cy="1778743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Take a word and optimize with respect to its context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Randomly sample irrelevant words not in its context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1941" y="377261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Puppy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3433795" y="1897995"/>
            <a:ext cx="8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Canine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6902332" y="1916953"/>
            <a:ext cx="84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Animal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7116619" y="3345857"/>
            <a:ext cx="5048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i</a:t>
            </a:r>
            <a:endParaRPr lang="en-US" sz="3200" i="1" baseline="-25000" dirty="0"/>
          </a:p>
        </p:txBody>
      </p:sp>
      <p:sp>
        <p:nvSpPr>
          <p:cNvPr id="65" name="TextBox 64"/>
          <p:cNvSpPr txBox="1"/>
          <p:nvPr/>
        </p:nvSpPr>
        <p:spPr>
          <a:xfrm>
            <a:off x="11546492" y="2631558"/>
            <a:ext cx="6323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o</a:t>
            </a:r>
            <a:endParaRPr lang="en-US" sz="3200" i="1" baseline="-25000" dirty="0"/>
          </a:p>
        </p:txBody>
      </p:sp>
    </p:spTree>
    <p:extLst>
      <p:ext uri="{BB962C8B-B14F-4D97-AF65-F5344CB8AC3E}">
        <p14:creationId xmlns:p14="http://schemas.microsoft.com/office/powerpoint/2010/main" val="346865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Im2Vec (Matrix Vector Format)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Final Layer is 2048 x 6,000,000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77668" y="1497669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YFCC 100M Tags</a:t>
            </a:r>
            <a:endParaRPr lang="en-US" dirty="0"/>
          </a:p>
        </p:txBody>
      </p:sp>
      <p:sp>
        <p:nvSpPr>
          <p:cNvPr id="189" name="Rectangle 188"/>
          <p:cNvSpPr/>
          <p:nvPr/>
        </p:nvSpPr>
        <p:spPr>
          <a:xfrm rot="16200000">
            <a:off x="5962991" y="3101513"/>
            <a:ext cx="147824" cy="1080623"/>
          </a:xfrm>
          <a:prstGeom prst="rect">
            <a:avLst/>
          </a:prstGeom>
          <a:solidFill>
            <a:srgbClr val="336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805484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37486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5943479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493138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4711483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5280866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5849478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6343044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11" name="Oval 110"/>
          <p:cNvSpPr/>
          <p:nvPr/>
        </p:nvSpPr>
        <p:spPr>
          <a:xfrm>
            <a:off x="2550756" y="229463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3120138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3688751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21945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7061751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763113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8199746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8749405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14214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864642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1433255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2001868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9336200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9905582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10474195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11079068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182306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1851006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137" name="TextBox 136"/>
          <p:cNvSpPr txBox="1"/>
          <p:nvPr/>
        </p:nvSpPr>
        <p:spPr>
          <a:xfrm>
            <a:off x="10910023" y="18797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Book</a:t>
            </a:r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8011744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sp>
        <p:nvSpPr>
          <p:cNvPr id="139" name="Rectangle 138"/>
          <p:cNvSpPr/>
          <p:nvPr/>
        </p:nvSpPr>
        <p:spPr>
          <a:xfrm>
            <a:off x="370305" y="2673056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939688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1509070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078453" y="2675268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626571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3195954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3765336" y="2675267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4334719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4882068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5451451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6020833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6590216" y="2676005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7138334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7707717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8277099" y="2676004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8846482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9413554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9982937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0552319" y="2676742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1176916" y="267748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3424167" y="1897995"/>
            <a:ext cx="8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Canine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6892704" y="1916953"/>
            <a:ext cx="84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Animal</a:t>
            </a:r>
            <a:endParaRPr lang="en-US" dirty="0"/>
          </a:p>
        </p:txBody>
      </p:sp>
      <p:sp>
        <p:nvSpPr>
          <p:cNvPr id="165" name="Content Placeholder 2"/>
          <p:cNvSpPr txBox="1">
            <a:spLocks/>
          </p:cNvSpPr>
          <p:nvPr/>
        </p:nvSpPr>
        <p:spPr>
          <a:xfrm>
            <a:off x="591801" y="3981147"/>
            <a:ext cx="4260359" cy="1497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Final feature must be: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Close to labels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Far from negative samples</a:t>
            </a:r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523" y="5699629"/>
            <a:ext cx="1022244" cy="1006708"/>
          </a:xfrm>
          <a:prstGeom prst="rect">
            <a:avLst/>
          </a:prstGeom>
        </p:spPr>
      </p:pic>
      <p:grpSp>
        <p:nvGrpSpPr>
          <p:cNvPr id="167" name="Group 166"/>
          <p:cNvGrpSpPr/>
          <p:nvPr/>
        </p:nvGrpSpPr>
        <p:grpSpPr>
          <a:xfrm>
            <a:off x="5061421" y="3906054"/>
            <a:ext cx="2068268" cy="1670502"/>
            <a:chOff x="5118282" y="3337319"/>
            <a:chExt cx="2068268" cy="1670502"/>
          </a:xfrm>
        </p:grpSpPr>
        <p:sp>
          <p:nvSpPr>
            <p:cNvPr id="168" name="Oval 167"/>
            <p:cNvSpPr/>
            <p:nvPr/>
          </p:nvSpPr>
          <p:spPr>
            <a:xfrm>
              <a:off x="511828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568766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625627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80593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513723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570661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627523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682489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4" name="Group 193"/>
            <p:cNvGrpSpPr/>
            <p:nvPr/>
          </p:nvGrpSpPr>
          <p:grpSpPr>
            <a:xfrm>
              <a:off x="522252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245" name="Straight Connector 244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5" name="Oval 194"/>
            <p:cNvSpPr/>
            <p:nvPr/>
          </p:nvSpPr>
          <p:spPr>
            <a:xfrm>
              <a:off x="515696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572634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629495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684461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517668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574606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631467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686433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02"/>
            <p:cNvGrpSpPr/>
            <p:nvPr/>
          </p:nvGrpSpPr>
          <p:grpSpPr>
            <a:xfrm>
              <a:off x="526120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221" name="Straight Connector 220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Group 203"/>
            <p:cNvGrpSpPr/>
            <p:nvPr/>
          </p:nvGrpSpPr>
          <p:grpSpPr>
            <a:xfrm>
              <a:off x="526120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205" name="Straight Connector 204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1" name="TextBox 130"/>
          <p:cNvSpPr txBox="1"/>
          <p:nvPr/>
        </p:nvSpPr>
        <p:spPr>
          <a:xfrm>
            <a:off x="7116619" y="3305545"/>
            <a:ext cx="5048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i</a:t>
            </a:r>
            <a:endParaRPr lang="en-US" sz="3200" i="1" baseline="-25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1491278" y="2631558"/>
            <a:ext cx="6323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o</a:t>
            </a:r>
            <a:endParaRPr lang="en-US" sz="3200" i="1" baseline="-25000" dirty="0"/>
          </a:p>
        </p:txBody>
      </p:sp>
    </p:spTree>
    <p:extLst>
      <p:ext uri="{BB962C8B-B14F-4D97-AF65-F5344CB8AC3E}">
        <p14:creationId xmlns:p14="http://schemas.microsoft.com/office/powerpoint/2010/main" val="379442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Word2Vec </a:t>
            </a:r>
            <a:r>
              <a:rPr lang="en-US" sz="3600" dirty="0" err="1" smtClean="0">
                <a:solidFill>
                  <a:schemeClr val="tx2"/>
                </a:solidFill>
              </a:rPr>
              <a:t>vs</a:t>
            </a:r>
            <a:r>
              <a:rPr lang="en-US" sz="3600" dirty="0" smtClean="0">
                <a:solidFill>
                  <a:schemeClr val="tx2"/>
                </a:solidFill>
              </a:rPr>
              <a:t> Im2Vec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Final Layer is 2048 x 6,000,000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3265229"/>
            <a:ext cx="10515600" cy="2508613"/>
          </a:xfrm>
        </p:spPr>
        <p:txBody>
          <a:bodyPr/>
          <a:lstStyle/>
          <a:p>
            <a:r>
              <a:rPr lang="en-US" dirty="0" smtClean="0"/>
              <a:t>Original word vector optimization: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Optimization with respect to images: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862776" y="1224194"/>
            <a:ext cx="7749726" cy="1658082"/>
            <a:chOff x="1260432" y="1035906"/>
            <a:chExt cx="12960676" cy="2551822"/>
          </a:xfrm>
        </p:grpSpPr>
        <p:sp>
          <p:nvSpPr>
            <p:cNvPr id="132" name="Oval 131"/>
            <p:cNvSpPr/>
            <p:nvPr/>
          </p:nvSpPr>
          <p:spPr>
            <a:xfrm>
              <a:off x="5105397" y="144535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3" name="Oval 132"/>
            <p:cNvSpPr/>
            <p:nvPr/>
          </p:nvSpPr>
          <p:spPr>
            <a:xfrm>
              <a:off x="5566521" y="144589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4" name="Oval 133"/>
            <p:cNvSpPr/>
            <p:nvPr/>
          </p:nvSpPr>
          <p:spPr>
            <a:xfrm>
              <a:off x="6027023" y="144589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5" name="Oval 134"/>
            <p:cNvSpPr/>
            <p:nvPr/>
          </p:nvSpPr>
          <p:spPr>
            <a:xfrm>
              <a:off x="6472174" y="144589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4928469" y="1139332"/>
              <a:ext cx="568870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Cat</a:t>
              </a:r>
              <a:endParaRPr lang="en-US" sz="900" dirty="0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5389594" y="1139863"/>
              <a:ext cx="620236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Dog</a:t>
              </a:r>
              <a:endParaRPr lang="en-US" sz="900" dirty="0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5850094" y="1139863"/>
              <a:ext cx="571509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Car</a:t>
              </a:r>
              <a:endParaRPr lang="en-US" sz="900" dirty="0"/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6249819" y="1140392"/>
              <a:ext cx="662271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Tree</a:t>
              </a:r>
              <a:endParaRPr lang="en-US" sz="900" dirty="0"/>
            </a:p>
          </p:txBody>
        </p:sp>
        <p:sp>
          <p:nvSpPr>
            <p:cNvPr id="233" name="Oval 232"/>
            <p:cNvSpPr/>
            <p:nvPr/>
          </p:nvSpPr>
          <p:spPr>
            <a:xfrm>
              <a:off x="3279364" y="1432251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4" name="Oval 233"/>
            <p:cNvSpPr/>
            <p:nvPr/>
          </p:nvSpPr>
          <p:spPr>
            <a:xfrm>
              <a:off x="3740489" y="144641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5" name="Oval 234"/>
            <p:cNvSpPr/>
            <p:nvPr/>
          </p:nvSpPr>
          <p:spPr>
            <a:xfrm>
              <a:off x="4200990" y="144641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6" name="Oval 235"/>
            <p:cNvSpPr/>
            <p:nvPr/>
          </p:nvSpPr>
          <p:spPr>
            <a:xfrm>
              <a:off x="4630791" y="144641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7" name="Oval 236"/>
            <p:cNvSpPr/>
            <p:nvPr/>
          </p:nvSpPr>
          <p:spPr>
            <a:xfrm>
              <a:off x="6932676" y="141861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8" name="Oval 237"/>
            <p:cNvSpPr/>
            <p:nvPr/>
          </p:nvSpPr>
          <p:spPr>
            <a:xfrm>
              <a:off x="7393800" y="141914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9" name="Oval 238"/>
            <p:cNvSpPr/>
            <p:nvPr/>
          </p:nvSpPr>
          <p:spPr>
            <a:xfrm>
              <a:off x="7854302" y="141914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0" name="Oval 239"/>
            <p:cNvSpPr/>
            <p:nvPr/>
          </p:nvSpPr>
          <p:spPr>
            <a:xfrm>
              <a:off x="8299453" y="141914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1" name="Oval 240"/>
            <p:cNvSpPr/>
            <p:nvPr/>
          </p:nvSpPr>
          <p:spPr>
            <a:xfrm>
              <a:off x="1468060" y="1432251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913834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3" name="Oval 242"/>
            <p:cNvSpPr/>
            <p:nvPr/>
          </p:nvSpPr>
          <p:spPr>
            <a:xfrm>
              <a:off x="2374336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4" name="Oval 243"/>
            <p:cNvSpPr/>
            <p:nvPr/>
          </p:nvSpPr>
          <p:spPr>
            <a:xfrm>
              <a:off x="2834837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5" name="Oval 244"/>
            <p:cNvSpPr/>
            <p:nvPr/>
          </p:nvSpPr>
          <p:spPr>
            <a:xfrm>
              <a:off x="8774680" y="143225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6" name="Oval 245"/>
            <p:cNvSpPr/>
            <p:nvPr/>
          </p:nvSpPr>
          <p:spPr>
            <a:xfrm>
              <a:off x="9235804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7" name="Oval 246"/>
            <p:cNvSpPr/>
            <p:nvPr/>
          </p:nvSpPr>
          <p:spPr>
            <a:xfrm>
              <a:off x="9696306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8" name="Oval 247"/>
            <p:cNvSpPr/>
            <p:nvPr/>
          </p:nvSpPr>
          <p:spPr>
            <a:xfrm>
              <a:off x="10141457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260432" y="1126224"/>
              <a:ext cx="742760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Plane</a:t>
              </a:r>
              <a:endParaRPr lang="en-US" sz="900" dirty="0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2611859" y="1113116"/>
              <a:ext cx="809206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Phone</a:t>
              </a:r>
              <a:endParaRPr lang="en-US" sz="900" dirty="0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9944074" y="1113645"/>
              <a:ext cx="705154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Book</a:t>
              </a:r>
              <a:endParaRPr lang="en-US" sz="900" dirty="0"/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7641565" y="1113645"/>
              <a:ext cx="682346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Vase</a:t>
              </a:r>
              <a:endParaRPr lang="en-US" sz="900" dirty="0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1513486" y="170448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1974612" y="170501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2435736" y="170554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2896861" y="170607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3340765" y="170501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3801890" y="170554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263014" y="170607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4724139" y="170660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5167420" y="170501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5628545" y="170554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6089669" y="170607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6550795" y="170660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6994698" y="170554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7455823" y="170607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7916948" y="170660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8378073" y="170713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8837326" y="170607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9298451" y="170660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9759576" y="170713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10220701" y="1707666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3885912" y="1126753"/>
              <a:ext cx="847377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Canine</a:t>
              </a:r>
              <a:endParaRPr lang="en-US" sz="900" dirty="0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6694969" y="1140392"/>
              <a:ext cx="866458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Animal</a:t>
              </a:r>
              <a:endParaRPr lang="en-US" sz="90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464630" y="2286342"/>
              <a:ext cx="1527605" cy="1301386"/>
              <a:chOff x="5061421" y="3567913"/>
              <a:chExt cx="2068268" cy="2008643"/>
            </a:xfrm>
          </p:grpSpPr>
          <p:sp>
            <p:nvSpPr>
              <p:cNvPr id="276" name="Rectangle 275"/>
              <p:cNvSpPr/>
              <p:nvPr/>
            </p:nvSpPr>
            <p:spPr>
              <a:xfrm rot="16200000">
                <a:off x="5962991" y="3101513"/>
                <a:ext cx="147824" cy="1080623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277" name="Group 276"/>
              <p:cNvGrpSpPr/>
              <p:nvPr/>
            </p:nvGrpSpPr>
            <p:grpSpPr>
              <a:xfrm>
                <a:off x="5061421" y="3906054"/>
                <a:ext cx="2068268" cy="1670502"/>
                <a:chOff x="5118282" y="3337319"/>
                <a:chExt cx="2068268" cy="1670502"/>
              </a:xfrm>
            </p:grpSpPr>
            <p:sp>
              <p:nvSpPr>
                <p:cNvPr id="278" name="Oval 277"/>
                <p:cNvSpPr/>
                <p:nvPr/>
              </p:nvSpPr>
              <p:spPr>
                <a:xfrm>
                  <a:off x="5118282" y="3337319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79" name="Oval 278"/>
                <p:cNvSpPr/>
                <p:nvPr/>
              </p:nvSpPr>
              <p:spPr>
                <a:xfrm>
                  <a:off x="5687664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0" name="Oval 279"/>
                <p:cNvSpPr/>
                <p:nvPr/>
              </p:nvSpPr>
              <p:spPr>
                <a:xfrm>
                  <a:off x="6256277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1" name="Oval 280"/>
                <p:cNvSpPr/>
                <p:nvPr/>
              </p:nvSpPr>
              <p:spPr>
                <a:xfrm>
                  <a:off x="6805936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2" name="Oval 281"/>
                <p:cNvSpPr/>
                <p:nvPr/>
              </p:nvSpPr>
              <p:spPr>
                <a:xfrm>
                  <a:off x="5137236" y="3811265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3" name="Oval 282"/>
                <p:cNvSpPr/>
                <p:nvPr/>
              </p:nvSpPr>
              <p:spPr>
                <a:xfrm>
                  <a:off x="5706618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4" name="Oval 283"/>
                <p:cNvSpPr/>
                <p:nvPr/>
              </p:nvSpPr>
              <p:spPr>
                <a:xfrm>
                  <a:off x="6275231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5" name="Oval 284"/>
                <p:cNvSpPr/>
                <p:nvPr/>
              </p:nvSpPr>
              <p:spPr>
                <a:xfrm>
                  <a:off x="6824890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grpSp>
              <p:nvGrpSpPr>
                <p:cNvPr id="286" name="Group 285"/>
                <p:cNvGrpSpPr/>
                <p:nvPr/>
              </p:nvGrpSpPr>
              <p:grpSpPr>
                <a:xfrm>
                  <a:off x="5222527" y="3659601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329" name="Straight Connector 328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Straight Connector 330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Straight Connector 333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Straight Connector 336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0" name="Straight Connector 339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Connector 340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Straight Connector 341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Straight Connector 342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Straight Connector 343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7" name="Oval 286"/>
                <p:cNvSpPr/>
                <p:nvPr/>
              </p:nvSpPr>
              <p:spPr>
                <a:xfrm>
                  <a:off x="5156960" y="4266989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8" name="Oval 287"/>
                <p:cNvSpPr/>
                <p:nvPr/>
              </p:nvSpPr>
              <p:spPr>
                <a:xfrm>
                  <a:off x="5726342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9" name="Oval 288"/>
                <p:cNvSpPr/>
                <p:nvPr/>
              </p:nvSpPr>
              <p:spPr>
                <a:xfrm>
                  <a:off x="6294955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90" name="Oval 289"/>
                <p:cNvSpPr/>
                <p:nvPr/>
              </p:nvSpPr>
              <p:spPr>
                <a:xfrm>
                  <a:off x="6844614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91" name="Oval 290"/>
                <p:cNvSpPr/>
                <p:nvPr/>
              </p:nvSpPr>
              <p:spPr>
                <a:xfrm>
                  <a:off x="5176682" y="4684801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92" name="Oval 291"/>
                <p:cNvSpPr/>
                <p:nvPr/>
              </p:nvSpPr>
              <p:spPr>
                <a:xfrm>
                  <a:off x="5746064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93" name="Oval 292"/>
                <p:cNvSpPr/>
                <p:nvPr/>
              </p:nvSpPr>
              <p:spPr>
                <a:xfrm>
                  <a:off x="6314677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94" name="Oval 293"/>
                <p:cNvSpPr/>
                <p:nvPr/>
              </p:nvSpPr>
              <p:spPr>
                <a:xfrm>
                  <a:off x="6864336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grpSp>
              <p:nvGrpSpPr>
                <p:cNvPr id="295" name="Group 294"/>
                <p:cNvGrpSpPr/>
                <p:nvPr/>
              </p:nvGrpSpPr>
              <p:grpSpPr>
                <a:xfrm>
                  <a:off x="5261205" y="4134284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313" name="Straight Connector 312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4" name="Straight Connector 313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Straight Connector 314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Straight Connector 315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Straight Connector 316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Straight Connector 317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Connector 318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Straight Connector 319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Straight Connector 320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Straight Connector 321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Straight Connector 322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Connector 323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Straight Connector 324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Straight Connector 325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Connector 326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Straight Connector 327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6" name="Group 295"/>
                <p:cNvGrpSpPr/>
                <p:nvPr/>
              </p:nvGrpSpPr>
              <p:grpSpPr>
                <a:xfrm>
                  <a:off x="5261204" y="4570315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297" name="Straight Connector 296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Connector 297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Connector 300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Straight Connector 301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Connector 302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Straight Connector 303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Connector 304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Straight Connector 305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" name="Straight Connector 306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" name="Straight Connector 307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Straight Connector 308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Straight Connector 309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Straight Connector 311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aphicFrame>
          <p:nvGraphicFramePr>
            <p:cNvPr id="9" name="Object 8"/>
            <p:cNvGraphicFramePr>
              <a:graphicFrameLocks noChangeAspect="1"/>
            </p:cNvGraphicFramePr>
            <p:nvPr>
              <p:extLst/>
            </p:nvPr>
          </p:nvGraphicFramePr>
          <p:xfrm>
            <a:off x="10845425" y="1035906"/>
            <a:ext cx="3375683" cy="1632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44" name="Equation" r:id="rId5" imgW="469900" imgH="215900" progId="Equation.3">
                    <p:embed/>
                  </p:oleObj>
                </mc:Choice>
                <mc:Fallback>
                  <p:oleObj name="Equation" r:id="rId5" imgW="4699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845425" y="1035906"/>
                          <a:ext cx="3375683" cy="163223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7" name="Object 346"/>
            <p:cNvGraphicFramePr>
              <a:graphicFrameLocks noChangeAspect="1"/>
            </p:cNvGraphicFramePr>
            <p:nvPr>
              <p:extLst/>
            </p:nvPr>
          </p:nvGraphicFramePr>
          <p:xfrm>
            <a:off x="7922294" y="2027700"/>
            <a:ext cx="941437" cy="15298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45" name="Equation" r:id="rId7" imgW="139700" imgH="215900" progId="Equation.3">
                    <p:embed/>
                  </p:oleObj>
                </mc:Choice>
                <mc:Fallback>
                  <p:oleObj name="Equation" r:id="rId7" imgW="1397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922294" y="2027700"/>
                          <a:ext cx="941437" cy="152983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7859" y="3628035"/>
            <a:ext cx="9265007" cy="116903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37693" y="5381586"/>
            <a:ext cx="1189464" cy="786075"/>
          </a:xfrm>
          <a:prstGeom prst="rect">
            <a:avLst/>
          </a:prstGeom>
          <a:solidFill>
            <a:srgbClr val="FFFF00">
              <a:alpha val="2100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0091476" y="5392895"/>
            <a:ext cx="1189464" cy="786075"/>
          </a:xfrm>
          <a:prstGeom prst="rect">
            <a:avLst/>
          </a:prstGeom>
          <a:solidFill>
            <a:srgbClr val="FFFF00">
              <a:alpha val="2100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577" y="5229240"/>
            <a:ext cx="10437306" cy="11651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473580" y="613426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Implementation Specifics I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The GPU/CPU Split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88096" y="1497669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YFCC 100M Tags</a:t>
            </a:r>
            <a:endParaRPr lang="en-US" dirty="0"/>
          </a:p>
        </p:txBody>
      </p:sp>
      <p:sp>
        <p:nvSpPr>
          <p:cNvPr id="189" name="Rectangle 188"/>
          <p:cNvSpPr/>
          <p:nvPr/>
        </p:nvSpPr>
        <p:spPr>
          <a:xfrm rot="16200000">
            <a:off x="5962991" y="3101513"/>
            <a:ext cx="147824" cy="1080623"/>
          </a:xfrm>
          <a:prstGeom prst="rect">
            <a:avLst/>
          </a:prstGeom>
          <a:solidFill>
            <a:srgbClr val="336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Content Placeholder 2"/>
          <p:cNvSpPr>
            <a:spLocks noGrp="1"/>
          </p:cNvSpPr>
          <p:nvPr>
            <p:ph idx="1"/>
          </p:nvPr>
        </p:nvSpPr>
        <p:spPr>
          <a:xfrm>
            <a:off x="345402" y="3905315"/>
            <a:ext cx="4374082" cy="1497670"/>
          </a:xfrm>
        </p:spPr>
        <p:txBody>
          <a:bodyPr>
            <a:normAutofit/>
          </a:bodyPr>
          <a:lstStyle/>
          <a:p>
            <a:r>
              <a:rPr lang="en-US" dirty="0" smtClean="0"/>
              <a:t>Wide Optimization on CPU</a:t>
            </a:r>
          </a:p>
          <a:p>
            <a:r>
              <a:rPr lang="en-US" dirty="0" smtClean="0"/>
              <a:t>Deep Optimization on GPU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511751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68689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25550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80516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502351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559289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16150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665507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11" name="Oval 110"/>
          <p:cNvSpPr/>
          <p:nvPr/>
        </p:nvSpPr>
        <p:spPr>
          <a:xfrm>
            <a:off x="2862784" y="229463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343216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000779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531484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7373779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7943161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8511774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906143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26242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176670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1745283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2313896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9648228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494334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2163034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8323772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sp>
        <p:nvSpPr>
          <p:cNvPr id="139" name="Rectangle 138"/>
          <p:cNvSpPr/>
          <p:nvPr/>
        </p:nvSpPr>
        <p:spPr>
          <a:xfrm>
            <a:off x="682333" y="2673056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125171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1821098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390481" y="2675268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938599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3507982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4077364" y="2675267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4646747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519409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5763479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6332861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6902244" y="2676005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7450362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8019745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8589127" y="2676004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9158510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9725582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3736195" y="1897995"/>
            <a:ext cx="8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Canine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7204732" y="1916953"/>
            <a:ext cx="84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Animal</a:t>
            </a:r>
            <a:endParaRPr lang="en-US" dirty="0"/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2269" y="4168716"/>
            <a:ext cx="1102195" cy="815033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 rotWithShape="1">
          <a:blip r:embed="rId6"/>
          <a:srcRect l="50585"/>
          <a:stretch/>
        </p:blipFill>
        <p:spPr>
          <a:xfrm>
            <a:off x="10576193" y="2452935"/>
            <a:ext cx="884206" cy="88581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871114" y="3810528"/>
            <a:ext cx="7012888" cy="181995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ounded Rectangle 161"/>
          <p:cNvSpPr/>
          <p:nvPr/>
        </p:nvSpPr>
        <p:spPr>
          <a:xfrm>
            <a:off x="265353" y="1953394"/>
            <a:ext cx="11619419" cy="149767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903714" y="441717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 Layers</a:t>
            </a:r>
            <a:endParaRPr lang="en-US" dirty="0"/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0523" y="5699629"/>
            <a:ext cx="1022244" cy="1006708"/>
          </a:xfrm>
          <a:prstGeom prst="rect">
            <a:avLst/>
          </a:prstGeom>
        </p:spPr>
      </p:pic>
      <p:grpSp>
        <p:nvGrpSpPr>
          <p:cNvPr id="164" name="Group 163"/>
          <p:cNvGrpSpPr/>
          <p:nvPr/>
        </p:nvGrpSpPr>
        <p:grpSpPr>
          <a:xfrm>
            <a:off x="5061421" y="3906054"/>
            <a:ext cx="2068268" cy="1670502"/>
            <a:chOff x="5118282" y="3337319"/>
            <a:chExt cx="2068268" cy="1670502"/>
          </a:xfrm>
        </p:grpSpPr>
        <p:sp>
          <p:nvSpPr>
            <p:cNvPr id="165" name="Oval 164"/>
            <p:cNvSpPr/>
            <p:nvPr/>
          </p:nvSpPr>
          <p:spPr>
            <a:xfrm>
              <a:off x="511828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568766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625627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680593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513723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70661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27523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682489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3" name="Group 172"/>
            <p:cNvGrpSpPr/>
            <p:nvPr/>
          </p:nvGrpSpPr>
          <p:grpSpPr>
            <a:xfrm>
              <a:off x="522252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218" name="Straight Connector 217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Oval 173"/>
            <p:cNvSpPr/>
            <p:nvPr/>
          </p:nvSpPr>
          <p:spPr>
            <a:xfrm>
              <a:off x="515696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572634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629495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684461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517668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574606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631467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686433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2" name="Group 181"/>
            <p:cNvGrpSpPr/>
            <p:nvPr/>
          </p:nvGrpSpPr>
          <p:grpSpPr>
            <a:xfrm>
              <a:off x="526120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202" name="Straight Connector 201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/>
            <p:cNvGrpSpPr/>
            <p:nvPr/>
          </p:nvGrpSpPr>
          <p:grpSpPr>
            <a:xfrm>
              <a:off x="526120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184" name="Straight Connector 183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8641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4288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TODAY’S AGENDA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Connector 42"/>
          <p:cNvCxnSpPr/>
          <p:nvPr/>
        </p:nvCxnSpPr>
        <p:spPr>
          <a:xfrm>
            <a:off x="3440781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-474722" y="6578005"/>
            <a:ext cx="5716915" cy="365125"/>
          </a:xfrm>
        </p:spPr>
        <p:txBody>
          <a:bodyPr/>
          <a:lstStyle/>
          <a:p>
            <a:r>
              <a:rPr lang="en-US" sz="1000" dirty="0" smtClean="0"/>
              <a:t>A Division of IQT Labs.  Private - Do not disseminate without approval of Lab41 or In-Q-Tel</a:t>
            </a:r>
            <a:endParaRPr lang="en-US" sz="1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854953" y="1082565"/>
            <a:ext cx="7205190" cy="5247399"/>
            <a:chOff x="2962497" y="1164420"/>
            <a:chExt cx="7205190" cy="5247399"/>
          </a:xfrm>
        </p:grpSpPr>
        <p:cxnSp>
          <p:nvCxnSpPr>
            <p:cNvPr id="32" name="Straight Connector 31"/>
            <p:cNvCxnSpPr>
              <a:stCxn id="29" idx="0"/>
              <a:endCxn id="45" idx="4"/>
            </p:cNvCxnSpPr>
            <p:nvPr/>
          </p:nvCxnSpPr>
          <p:spPr>
            <a:xfrm flipV="1">
              <a:off x="3158950" y="5627554"/>
              <a:ext cx="0" cy="34799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2962497" y="1164420"/>
              <a:ext cx="7205190" cy="5247399"/>
              <a:chOff x="3144627" y="1722062"/>
              <a:chExt cx="7205190" cy="5084739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3671903" y="1722062"/>
                <a:ext cx="66779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accent1"/>
                    </a:solidFill>
                  </a:rPr>
                  <a:t>Objective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3144627" y="1762590"/>
                <a:ext cx="6350268" cy="4300035"/>
                <a:chOff x="3133954" y="1858637"/>
                <a:chExt cx="6350268" cy="4048338"/>
              </a:xfrm>
            </p:grpSpPr>
            <p:cxnSp>
              <p:nvCxnSpPr>
                <p:cNvPr id="47" name="Straight Connector 46"/>
                <p:cNvCxnSpPr/>
                <p:nvPr/>
              </p:nvCxnSpPr>
              <p:spPr>
                <a:xfrm>
                  <a:off x="3330407" y="5128340"/>
                  <a:ext cx="0" cy="64055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330407" y="4399473"/>
                  <a:ext cx="0" cy="64055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/>
                <p:cNvSpPr txBox="1"/>
                <p:nvPr/>
              </p:nvSpPr>
              <p:spPr>
                <a:xfrm>
                  <a:off x="3671903" y="2545704"/>
                  <a:ext cx="388415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Background</a:t>
                  </a:r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3671903" y="3281442"/>
                  <a:ext cx="435433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Issues</a:t>
                  </a:r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599052" y="4006230"/>
                  <a:ext cx="588517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Tech Discussion: The </a:t>
                  </a:r>
                  <a:r>
                    <a:rPr lang="en-US" sz="2800" dirty="0" err="1" smtClean="0">
                      <a:solidFill>
                        <a:schemeClr val="accent1"/>
                      </a:solidFill>
                    </a:rPr>
                    <a:t>Attalos</a:t>
                  </a:r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 Challenge</a:t>
                  </a:r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3604997" y="5429651"/>
                  <a:ext cx="3344772" cy="477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Demonstration</a:t>
                  </a:r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3133954" y="1858637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3133954" y="2592407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3133954" y="3315472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" name="Straight Connector 35"/>
                <p:cNvCxnSpPr>
                  <a:stCxn id="27" idx="4"/>
                  <a:endCxn id="28" idx="0"/>
                </p:cNvCxnSpPr>
                <p:nvPr/>
              </p:nvCxnSpPr>
              <p:spPr>
                <a:xfrm>
                  <a:off x="3330407" y="2251543"/>
                  <a:ext cx="0" cy="34086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>
                  <a:stCxn id="28" idx="4"/>
                  <a:endCxn id="30" idx="0"/>
                </p:cNvCxnSpPr>
                <p:nvPr/>
              </p:nvCxnSpPr>
              <p:spPr>
                <a:xfrm>
                  <a:off x="3330407" y="2985313"/>
                  <a:ext cx="0" cy="33015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stCxn id="30" idx="4"/>
                </p:cNvCxnSpPr>
                <p:nvPr/>
              </p:nvCxnSpPr>
              <p:spPr>
                <a:xfrm>
                  <a:off x="3330407" y="3708378"/>
                  <a:ext cx="0" cy="691095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2" name="Oval 41"/>
                <p:cNvSpPr/>
                <p:nvPr/>
              </p:nvSpPr>
              <p:spPr>
                <a:xfrm>
                  <a:off x="3133954" y="4043422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3133954" y="4832775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3133954" y="5499214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3642024" y="6283581"/>
                <a:ext cx="33447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accent1"/>
                    </a:solidFill>
                  </a:rPr>
                  <a:t>Contact Us!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>
              <a:off x="2962497" y="5975552"/>
              <a:ext cx="392906" cy="4306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433540" y="4381895"/>
              <a:ext cx="58851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1"/>
                  </a:solidFill>
                </a:rPr>
                <a:t>Performance Results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07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Implementation Specifics II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7879" y="4736605"/>
            <a:ext cx="10515600" cy="1892705"/>
          </a:xfrm>
        </p:spPr>
        <p:txBody>
          <a:bodyPr>
            <a:normAutofit/>
          </a:bodyPr>
          <a:lstStyle/>
          <a:p>
            <a:r>
              <a:rPr lang="en-US" dirty="0" smtClean="0"/>
              <a:t>Pre-train on word corpus </a:t>
            </a:r>
            <a:r>
              <a:rPr lang="en-US" dirty="0"/>
              <a:t>(YFCC / NYT / Wiki8B</a:t>
            </a:r>
            <a:r>
              <a:rPr lang="en-US" dirty="0" smtClean="0"/>
              <a:t>)</a:t>
            </a:r>
          </a:p>
          <a:p>
            <a:r>
              <a:rPr lang="en-US" dirty="0" smtClean="0"/>
              <a:t>Either optimize / don’t optimize the final layer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Pre-training with word vectors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370907" y="1632618"/>
            <a:ext cx="9273782" cy="2499316"/>
            <a:chOff x="665293" y="1213896"/>
            <a:chExt cx="11350304" cy="2595548"/>
          </a:xfrm>
        </p:grpSpPr>
        <p:sp>
          <p:nvSpPr>
            <p:cNvPr id="137" name="Oval 136"/>
            <p:cNvSpPr/>
            <p:nvPr/>
          </p:nvSpPr>
          <p:spPr>
            <a:xfrm>
              <a:off x="5105397" y="154613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8" name="Oval 137"/>
            <p:cNvSpPr/>
            <p:nvPr/>
          </p:nvSpPr>
          <p:spPr>
            <a:xfrm>
              <a:off x="5566521" y="154667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9" name="Oval 138"/>
            <p:cNvSpPr/>
            <p:nvPr/>
          </p:nvSpPr>
          <p:spPr>
            <a:xfrm>
              <a:off x="6027023" y="154667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72174" y="154667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928468" y="1240110"/>
              <a:ext cx="629951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Cat</a:t>
              </a:r>
              <a:endParaRPr lang="en-US" sz="900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5389594" y="1240642"/>
              <a:ext cx="686832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Dog</a:t>
              </a:r>
              <a:endParaRPr lang="en-US" sz="900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850093" y="1240642"/>
              <a:ext cx="632873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Car</a:t>
              </a:r>
              <a:endParaRPr lang="en-US" sz="9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249818" y="1241173"/>
              <a:ext cx="733380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Tree</a:t>
              </a:r>
              <a:endParaRPr lang="en-US" sz="900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3279364" y="1533031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740489" y="154719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7" name="Oval 146"/>
            <p:cNvSpPr/>
            <p:nvPr/>
          </p:nvSpPr>
          <p:spPr>
            <a:xfrm>
              <a:off x="4200990" y="154719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8" name="Oval 147"/>
            <p:cNvSpPr/>
            <p:nvPr/>
          </p:nvSpPr>
          <p:spPr>
            <a:xfrm>
              <a:off x="4630791" y="154719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9" name="Oval 148"/>
            <p:cNvSpPr/>
            <p:nvPr/>
          </p:nvSpPr>
          <p:spPr>
            <a:xfrm>
              <a:off x="6932676" y="151939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0" name="Oval 149"/>
            <p:cNvSpPr/>
            <p:nvPr/>
          </p:nvSpPr>
          <p:spPr>
            <a:xfrm>
              <a:off x="7393800" y="151992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1" name="Oval 150"/>
            <p:cNvSpPr/>
            <p:nvPr/>
          </p:nvSpPr>
          <p:spPr>
            <a:xfrm>
              <a:off x="7854302" y="151992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2" name="Oval 151"/>
            <p:cNvSpPr/>
            <p:nvPr/>
          </p:nvSpPr>
          <p:spPr>
            <a:xfrm>
              <a:off x="8299453" y="151992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3" name="Oval 152"/>
            <p:cNvSpPr/>
            <p:nvPr/>
          </p:nvSpPr>
          <p:spPr>
            <a:xfrm>
              <a:off x="1468060" y="1533031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4" name="Oval 153"/>
            <p:cNvSpPr/>
            <p:nvPr/>
          </p:nvSpPr>
          <p:spPr>
            <a:xfrm>
              <a:off x="1913834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5" name="Oval 154"/>
            <p:cNvSpPr/>
            <p:nvPr/>
          </p:nvSpPr>
          <p:spPr>
            <a:xfrm>
              <a:off x="2374336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6" name="Oval 155"/>
            <p:cNvSpPr/>
            <p:nvPr/>
          </p:nvSpPr>
          <p:spPr>
            <a:xfrm>
              <a:off x="2834837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7" name="Oval 156"/>
            <p:cNvSpPr/>
            <p:nvPr/>
          </p:nvSpPr>
          <p:spPr>
            <a:xfrm>
              <a:off x="8774680" y="153303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8" name="Oval 157"/>
            <p:cNvSpPr/>
            <p:nvPr/>
          </p:nvSpPr>
          <p:spPr>
            <a:xfrm>
              <a:off x="9235804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9" name="Oval 158"/>
            <p:cNvSpPr/>
            <p:nvPr/>
          </p:nvSpPr>
          <p:spPr>
            <a:xfrm>
              <a:off x="9696306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0" name="Oval 159"/>
            <p:cNvSpPr/>
            <p:nvPr/>
          </p:nvSpPr>
          <p:spPr>
            <a:xfrm>
              <a:off x="10141457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260432" y="1227004"/>
              <a:ext cx="822512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Plane</a:t>
              </a:r>
              <a:endParaRPr lang="en-US" sz="900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611858" y="1213896"/>
              <a:ext cx="896092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Phone</a:t>
              </a:r>
              <a:endParaRPr lang="en-US" sz="900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9944074" y="1214425"/>
              <a:ext cx="780868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Book</a:t>
              </a:r>
              <a:endParaRPr lang="en-US" sz="900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641565" y="1214425"/>
              <a:ext cx="755611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Vase</a:t>
              </a:r>
              <a:endParaRPr lang="en-US" sz="900" dirty="0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513486" y="180526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974612" y="180579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2435736" y="180632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2896861" y="180685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3340765" y="180579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3801890" y="180632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4263014" y="180685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4724139" y="180738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5167420" y="180579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628545" y="180632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089669" y="180685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550795" y="180738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6994698" y="180632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7455823" y="180685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7916948" y="180738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8378073" y="180791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8837326" y="180685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9298451" y="180738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759576" y="180791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0220701" y="1808446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885912" y="1227533"/>
              <a:ext cx="938362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Canine</a:t>
              </a:r>
              <a:endParaRPr lang="en-US" sz="900" dirty="0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694969" y="1241173"/>
              <a:ext cx="959491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Animal</a:t>
              </a:r>
              <a:endParaRPr lang="en-US" sz="900" dirty="0"/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5464630" y="2508058"/>
              <a:ext cx="1527605" cy="1301386"/>
              <a:chOff x="5061421" y="3567913"/>
              <a:chExt cx="2068268" cy="2008643"/>
            </a:xfrm>
          </p:grpSpPr>
          <p:sp>
            <p:nvSpPr>
              <p:cNvPr id="188" name="Rectangle 187"/>
              <p:cNvSpPr/>
              <p:nvPr/>
            </p:nvSpPr>
            <p:spPr>
              <a:xfrm rot="16200000">
                <a:off x="5962991" y="3101513"/>
                <a:ext cx="147824" cy="1080623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5061421" y="3906054"/>
                <a:ext cx="2068268" cy="1670502"/>
                <a:chOff x="5118282" y="3337319"/>
                <a:chExt cx="2068268" cy="1670502"/>
              </a:xfrm>
            </p:grpSpPr>
            <p:sp>
              <p:nvSpPr>
                <p:cNvPr id="190" name="Oval 189"/>
                <p:cNvSpPr/>
                <p:nvPr/>
              </p:nvSpPr>
              <p:spPr>
                <a:xfrm>
                  <a:off x="5118282" y="3337319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5687664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6256277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6805936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5137236" y="3811265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5706618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6" name="Oval 195"/>
                <p:cNvSpPr/>
                <p:nvPr/>
              </p:nvSpPr>
              <p:spPr>
                <a:xfrm>
                  <a:off x="6275231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7" name="Oval 196"/>
                <p:cNvSpPr/>
                <p:nvPr/>
              </p:nvSpPr>
              <p:spPr>
                <a:xfrm>
                  <a:off x="6824890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grpSp>
              <p:nvGrpSpPr>
                <p:cNvPr id="198" name="Group 197"/>
                <p:cNvGrpSpPr/>
                <p:nvPr/>
              </p:nvGrpSpPr>
              <p:grpSpPr>
                <a:xfrm>
                  <a:off x="5222527" y="3659601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241" name="Straight Connector 240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Connector 247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Connector 248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Connector 249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Connector 250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Straight Connector 251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Straight Connector 254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Straight Connector 255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9" name="Oval 198"/>
                <p:cNvSpPr/>
                <p:nvPr/>
              </p:nvSpPr>
              <p:spPr>
                <a:xfrm>
                  <a:off x="5156960" y="4266989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>
                  <a:off x="5726342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1" name="Oval 200"/>
                <p:cNvSpPr/>
                <p:nvPr/>
              </p:nvSpPr>
              <p:spPr>
                <a:xfrm>
                  <a:off x="6294955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2" name="Oval 201"/>
                <p:cNvSpPr/>
                <p:nvPr/>
              </p:nvSpPr>
              <p:spPr>
                <a:xfrm>
                  <a:off x="6844614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3" name="Oval 202"/>
                <p:cNvSpPr/>
                <p:nvPr/>
              </p:nvSpPr>
              <p:spPr>
                <a:xfrm>
                  <a:off x="5176682" y="4684801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4" name="Oval 203"/>
                <p:cNvSpPr/>
                <p:nvPr/>
              </p:nvSpPr>
              <p:spPr>
                <a:xfrm>
                  <a:off x="5746064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5" name="Oval 204"/>
                <p:cNvSpPr/>
                <p:nvPr/>
              </p:nvSpPr>
              <p:spPr>
                <a:xfrm>
                  <a:off x="6314677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6864336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grpSp>
              <p:nvGrpSpPr>
                <p:cNvPr id="207" name="Group 206"/>
                <p:cNvGrpSpPr/>
                <p:nvPr/>
              </p:nvGrpSpPr>
              <p:grpSpPr>
                <a:xfrm>
                  <a:off x="5261205" y="4134284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225" name="Straight Connector 224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Connector 227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Connector 239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8" name="Group 207"/>
                <p:cNvGrpSpPr/>
                <p:nvPr/>
              </p:nvGrpSpPr>
              <p:grpSpPr>
                <a:xfrm>
                  <a:off x="5261204" y="4570315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209" name="Straight Connector 208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Connector 211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Connector 218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aphicFrame>
          <p:nvGraphicFramePr>
            <p:cNvPr id="257" name="Object 256"/>
            <p:cNvGraphicFramePr>
              <a:graphicFrameLocks noChangeAspect="1"/>
            </p:cNvGraphicFramePr>
            <p:nvPr>
              <p:extLst/>
            </p:nvPr>
          </p:nvGraphicFramePr>
          <p:xfrm>
            <a:off x="10634022" y="1666691"/>
            <a:ext cx="1280773" cy="619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8" name="Equation" r:id="rId6" imgW="469900" imgH="215900" progId="Equation.3">
                    <p:embed/>
                  </p:oleObj>
                </mc:Choice>
                <mc:Fallback>
                  <p:oleObj name="Equation" r:id="rId6" imgW="4699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634022" y="1666691"/>
                          <a:ext cx="1280773" cy="6192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8" name="Object 257"/>
            <p:cNvGraphicFramePr>
              <a:graphicFrameLocks noChangeAspect="1"/>
            </p:cNvGraphicFramePr>
            <p:nvPr>
              <p:extLst/>
            </p:nvPr>
          </p:nvGraphicFramePr>
          <p:xfrm>
            <a:off x="7022274" y="2302698"/>
            <a:ext cx="381000" cy="619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9" name="Equation" r:id="rId8" imgW="139700" imgH="215900" progId="Equation.3">
                    <p:embed/>
                  </p:oleObj>
                </mc:Choice>
                <mc:Fallback>
                  <p:oleObj name="Equation" r:id="rId8" imgW="1397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022274" y="2302698"/>
                          <a:ext cx="381000" cy="619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Rounded Rectangle 2"/>
            <p:cNvSpPr/>
            <p:nvPr/>
          </p:nvSpPr>
          <p:spPr>
            <a:xfrm>
              <a:off x="665293" y="1269815"/>
              <a:ext cx="11350304" cy="1068255"/>
            </a:xfrm>
            <a:prstGeom prst="roundRect">
              <a:avLst/>
            </a:prstGeom>
            <a:solidFill>
              <a:srgbClr val="FFFF00">
                <a:alpha val="34000"/>
              </a:srgb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346390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Implementation Specifics III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Sampling Methods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7879" y="4615671"/>
            <a:ext cx="10515600" cy="1975265"/>
          </a:xfrm>
        </p:spPr>
        <p:txBody>
          <a:bodyPr>
            <a:normAutofit/>
          </a:bodyPr>
          <a:lstStyle/>
          <a:p>
            <a:r>
              <a:rPr lang="en-US" dirty="0" err="1" smtClean="0"/>
              <a:t>Tensorflow</a:t>
            </a:r>
            <a:r>
              <a:rPr lang="en-US" dirty="0" smtClean="0"/>
              <a:t> implementation required positive sampling (uniform)</a:t>
            </a:r>
          </a:p>
          <a:p>
            <a:r>
              <a:rPr lang="en-US" dirty="0" smtClean="0"/>
              <a:t>Large distribution negative </a:t>
            </a:r>
            <a:r>
              <a:rPr lang="en-US" dirty="0"/>
              <a:t>sampling </a:t>
            </a:r>
            <a:r>
              <a:rPr lang="en-US" dirty="0" smtClean="0"/>
              <a:t>requires a bit more thought</a:t>
            </a:r>
            <a:endParaRPr lang="en-US" dirty="0"/>
          </a:p>
          <a:p>
            <a:pPr lvl="1"/>
            <a:r>
              <a:rPr lang="en-US" dirty="0" smtClean="0"/>
              <a:t>(Option I) Sample </a:t>
            </a:r>
            <a:r>
              <a:rPr lang="en-US" dirty="0"/>
              <a:t>the next image’s labels</a:t>
            </a:r>
          </a:p>
          <a:p>
            <a:pPr lvl="1"/>
            <a:r>
              <a:rPr lang="en-US" dirty="0" smtClean="0"/>
              <a:t>(Option II) Pre</a:t>
            </a:r>
            <a:r>
              <a:rPr lang="en-US" dirty="0"/>
              <a:t>-sample each epoch</a:t>
            </a:r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796" y="1499663"/>
            <a:ext cx="3927580" cy="2945685"/>
          </a:xfrm>
          <a:prstGeom prst="rect">
            <a:avLst/>
          </a:prstGeom>
          <a:ln w="38100" cmpd="sng">
            <a:solidFill>
              <a:srgbClr val="3366FF"/>
            </a:solidFill>
          </a:ln>
        </p:spPr>
      </p:pic>
      <p:sp>
        <p:nvSpPr>
          <p:cNvPr id="135" name="Rectangle 134"/>
          <p:cNvSpPr/>
          <p:nvPr/>
        </p:nvSpPr>
        <p:spPr>
          <a:xfrm>
            <a:off x="6537746" y="2461097"/>
            <a:ext cx="48676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2006 </a:t>
            </a:r>
            <a:r>
              <a:rPr lang="en-US" dirty="0" err="1"/>
              <a:t>ana+capri</a:t>
            </a:r>
            <a:r>
              <a:rPr lang="en-US" dirty="0"/>
              <a:t> </a:t>
            </a:r>
            <a:r>
              <a:rPr lang="en-US" dirty="0" err="1"/>
              <a:t>capri</a:t>
            </a:r>
            <a:r>
              <a:rPr lang="en-US" dirty="0"/>
              <a:t> goats </a:t>
            </a:r>
            <a:r>
              <a:rPr lang="en-US" dirty="0" err="1"/>
              <a:t>italy</a:t>
            </a:r>
            <a:r>
              <a:rPr lang="en-US" dirty="0"/>
              <a:t> mountains </a:t>
            </a:r>
            <a:r>
              <a:rPr lang="en-US" dirty="0" err="1"/>
              <a:t>naples</a:t>
            </a:r>
            <a:r>
              <a:rPr lang="en-US" dirty="0"/>
              <a:t> ocean </a:t>
            </a:r>
            <a:r>
              <a:rPr lang="en-US" dirty="0" err="1"/>
              <a:t>pompeii</a:t>
            </a:r>
            <a:r>
              <a:rPr lang="en-US" dirty="0"/>
              <a:t> </a:t>
            </a:r>
            <a:r>
              <a:rPr lang="en-US" dirty="0" err="1"/>
              <a:t>rome</a:t>
            </a:r>
            <a:r>
              <a:rPr lang="en-US" dirty="0"/>
              <a:t> </a:t>
            </a:r>
            <a:r>
              <a:rPr lang="en-US" dirty="0" err="1"/>
              <a:t>ski+</a:t>
            </a:r>
            <a:r>
              <a:rPr lang="en-US" dirty="0" err="1" smtClean="0"/>
              <a:t>lift</a:t>
            </a:r>
            <a:r>
              <a:rPr lang="en-US" dirty="0" smtClean="0"/>
              <a:t> </a:t>
            </a:r>
            <a:r>
              <a:rPr lang="en-US" dirty="0" err="1"/>
              <a:t>sorrento</a:t>
            </a:r>
            <a:r>
              <a:rPr lang="en-US" dirty="0"/>
              <a:t> summer tour vacation </a:t>
            </a:r>
            <a:r>
              <a:rPr lang="en-US" dirty="0" err="1"/>
              <a:t>venice</a:t>
            </a:r>
            <a:r>
              <a:rPr lang="en-US" dirty="0"/>
              <a:t> yachts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132597" y="1888938"/>
            <a:ext cx="3389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Metadata from Tags Field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835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Implementation Specifics IV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Out of Vocabulary Words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sp>
        <p:nvSpPr>
          <p:cNvPr id="144" name="TextBox 143"/>
          <p:cNvSpPr txBox="1"/>
          <p:nvPr/>
        </p:nvSpPr>
        <p:spPr>
          <a:xfrm>
            <a:off x="5288096" y="1497669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YFCC 100M Tags</a:t>
            </a:r>
            <a:endParaRPr lang="en-US" dirty="0"/>
          </a:p>
        </p:txBody>
      </p:sp>
      <p:sp>
        <p:nvSpPr>
          <p:cNvPr id="145" name="Rectangle 144"/>
          <p:cNvSpPr/>
          <p:nvPr/>
        </p:nvSpPr>
        <p:spPr>
          <a:xfrm rot="16200000">
            <a:off x="6597956" y="3101513"/>
            <a:ext cx="147824" cy="1080623"/>
          </a:xfrm>
          <a:prstGeom prst="rect">
            <a:avLst/>
          </a:prstGeom>
          <a:solidFill>
            <a:srgbClr val="336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ontent Placeholder 2"/>
          <p:cNvSpPr>
            <a:spLocks noGrp="1"/>
          </p:cNvSpPr>
          <p:nvPr>
            <p:ph idx="1"/>
          </p:nvPr>
        </p:nvSpPr>
        <p:spPr>
          <a:xfrm>
            <a:off x="345401" y="3905315"/>
            <a:ext cx="5037989" cy="1497670"/>
          </a:xfrm>
        </p:spPr>
        <p:txBody>
          <a:bodyPr>
            <a:normAutofit/>
          </a:bodyPr>
          <a:lstStyle/>
          <a:p>
            <a:r>
              <a:rPr lang="en-US" dirty="0" smtClean="0"/>
              <a:t>Words not in the vocabulary</a:t>
            </a:r>
          </a:p>
          <a:p>
            <a:r>
              <a:rPr lang="en-US" dirty="0" smtClean="0"/>
              <a:t>Update if optimizing last layer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511751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68689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25550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680516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502351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52" name="TextBox 151"/>
          <p:cNvSpPr txBox="1"/>
          <p:nvPr/>
        </p:nvSpPr>
        <p:spPr>
          <a:xfrm>
            <a:off x="559289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616150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665507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55" name="Oval 154"/>
          <p:cNvSpPr/>
          <p:nvPr/>
        </p:nvSpPr>
        <p:spPr>
          <a:xfrm>
            <a:off x="2862784" y="229463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343216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4000779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4531484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7373779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943161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8511774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906143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26242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176670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1745283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2313896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9648228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494334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169" name="TextBox 168"/>
          <p:cNvSpPr txBox="1"/>
          <p:nvPr/>
        </p:nvSpPr>
        <p:spPr>
          <a:xfrm>
            <a:off x="2163034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170" name="TextBox 169"/>
          <p:cNvSpPr txBox="1"/>
          <p:nvPr/>
        </p:nvSpPr>
        <p:spPr>
          <a:xfrm>
            <a:off x="8323772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sp>
        <p:nvSpPr>
          <p:cNvPr id="171" name="Rectangle 170"/>
          <p:cNvSpPr/>
          <p:nvPr/>
        </p:nvSpPr>
        <p:spPr>
          <a:xfrm>
            <a:off x="682333" y="2673056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25171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1821098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390481" y="2675268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2938599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3507982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4077364" y="2675267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4646747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519409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5763479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6332861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6902244" y="2676005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7450362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8019745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8589127" y="2676004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9158510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9725582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/>
          <p:cNvSpPr txBox="1"/>
          <p:nvPr/>
        </p:nvSpPr>
        <p:spPr>
          <a:xfrm>
            <a:off x="3736195" y="1897995"/>
            <a:ext cx="8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Canine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7204732" y="1916953"/>
            <a:ext cx="84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Animal</a:t>
            </a:r>
            <a:endParaRPr lang="en-US" dirty="0"/>
          </a:p>
        </p:txBody>
      </p:sp>
      <p:sp>
        <p:nvSpPr>
          <p:cNvPr id="193" name="Rounded Rectangle 192"/>
          <p:cNvSpPr/>
          <p:nvPr/>
        </p:nvSpPr>
        <p:spPr>
          <a:xfrm>
            <a:off x="265353" y="1953394"/>
            <a:ext cx="11619419" cy="149767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5" name="Picture 1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058" y="5740848"/>
            <a:ext cx="1022244" cy="1006708"/>
          </a:xfrm>
          <a:prstGeom prst="rect">
            <a:avLst/>
          </a:prstGeom>
        </p:spPr>
      </p:pic>
      <p:grpSp>
        <p:nvGrpSpPr>
          <p:cNvPr id="196" name="Group 195"/>
          <p:cNvGrpSpPr/>
          <p:nvPr/>
        </p:nvGrpSpPr>
        <p:grpSpPr>
          <a:xfrm>
            <a:off x="5613563" y="3961277"/>
            <a:ext cx="2068268" cy="1670502"/>
            <a:chOff x="5118282" y="3337319"/>
            <a:chExt cx="2068268" cy="1670502"/>
          </a:xfrm>
        </p:grpSpPr>
        <p:sp>
          <p:nvSpPr>
            <p:cNvPr id="197" name="Oval 196"/>
            <p:cNvSpPr/>
            <p:nvPr/>
          </p:nvSpPr>
          <p:spPr>
            <a:xfrm>
              <a:off x="511828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568766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625627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680593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513723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570661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627523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682489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/>
            <p:cNvGrpSpPr/>
            <p:nvPr/>
          </p:nvGrpSpPr>
          <p:grpSpPr>
            <a:xfrm>
              <a:off x="522252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248" name="Straight Connector 247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6" name="Oval 205"/>
            <p:cNvSpPr/>
            <p:nvPr/>
          </p:nvSpPr>
          <p:spPr>
            <a:xfrm>
              <a:off x="515696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572634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629495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684461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517668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574606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631467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686433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4" name="Group 213"/>
            <p:cNvGrpSpPr/>
            <p:nvPr/>
          </p:nvGrpSpPr>
          <p:grpSpPr>
            <a:xfrm>
              <a:off x="526120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232" name="Straight Connector 231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5" name="Group 214"/>
            <p:cNvGrpSpPr/>
            <p:nvPr/>
          </p:nvGrpSpPr>
          <p:grpSpPr>
            <a:xfrm>
              <a:off x="526120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216" name="Straight Connector 215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1" name="Oval 270"/>
          <p:cNvSpPr/>
          <p:nvPr/>
        </p:nvSpPr>
        <p:spPr>
          <a:xfrm>
            <a:off x="10207690" y="2290760"/>
            <a:ext cx="322214" cy="322283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/>
        </p:nvSpPr>
        <p:spPr>
          <a:xfrm>
            <a:off x="10794485" y="2308981"/>
            <a:ext cx="322214" cy="322283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0304767" y="2691085"/>
            <a:ext cx="170581" cy="624135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0871839" y="2689611"/>
            <a:ext cx="170581" cy="624135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" name="Picture 275"/>
          <p:cNvPicPr>
            <a:picLocks noChangeAspect="1"/>
          </p:cNvPicPr>
          <p:nvPr/>
        </p:nvPicPr>
        <p:blipFill rotWithShape="1">
          <a:blip r:embed="rId6"/>
          <a:srcRect l="18628" t="537"/>
          <a:stretch/>
        </p:blipFill>
        <p:spPr>
          <a:xfrm>
            <a:off x="496928" y="5190959"/>
            <a:ext cx="4765681" cy="99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2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Single Corpus Performance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hart 9"/>
          <p:cNvGraphicFramePr/>
          <p:nvPr>
            <p:extLst/>
          </p:nvPr>
        </p:nvGraphicFramePr>
        <p:xfrm>
          <a:off x="640008" y="1333917"/>
          <a:ext cx="5314967" cy="4730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45431" y="6048898"/>
            <a:ext cx="5499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</a:rPr>
              <a:t>Small Vocab: IAPRTC</a:t>
            </a:r>
            <a:endParaRPr lang="en-US" sz="2800" dirty="0">
              <a:solidFill>
                <a:schemeClr val="accent2"/>
              </a:solidFill>
            </a:endParaRPr>
          </a:p>
        </p:txBody>
      </p:sp>
      <p:graphicFrame>
        <p:nvGraphicFramePr>
          <p:cNvPr id="11" name="Chart 10"/>
          <p:cNvGraphicFramePr/>
          <p:nvPr>
            <p:extLst/>
          </p:nvPr>
        </p:nvGraphicFramePr>
        <p:xfrm>
          <a:off x="6358945" y="1378237"/>
          <a:ext cx="5314967" cy="4730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264368" y="6093218"/>
            <a:ext cx="513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</a:rPr>
              <a:t>Large Vocab: Visual Genome</a:t>
            </a:r>
            <a:endParaRPr lang="en-US" sz="2800" dirty="0">
              <a:solidFill>
                <a:schemeClr val="accent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1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Multi-Corpora Performance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3529" y="786658"/>
            <a:ext cx="475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Train: Visual Genome, Test: ESP Game</a:t>
            </a:r>
            <a:endParaRPr lang="en-US" sz="2000" dirty="0">
              <a:solidFill>
                <a:schemeClr val="accent2"/>
              </a:solidFill>
            </a:endParaRPr>
          </a:p>
        </p:txBody>
      </p:sp>
      <p:graphicFrame>
        <p:nvGraphicFramePr>
          <p:cNvPr id="19" name="Chart 18"/>
          <p:cNvGraphicFramePr/>
          <p:nvPr>
            <p:extLst/>
          </p:nvPr>
        </p:nvGraphicFramePr>
        <p:xfrm>
          <a:off x="3312009" y="1411751"/>
          <a:ext cx="5807739" cy="5109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22336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DEMONSTRATION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650285" y="2043250"/>
            <a:ext cx="75091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hlinkClick r:id="rId5"/>
              </a:rPr>
              <a:t>http://l41</a:t>
            </a:r>
            <a:r>
              <a:rPr lang="en-US" sz="3200" dirty="0">
                <a:hlinkClick r:id="rId5"/>
              </a:rPr>
              <a:t>-srv-gpu04.b.internal:</a:t>
            </a:r>
            <a:r>
              <a:rPr lang="en-US" sz="3200" dirty="0" smtClean="0">
                <a:hlinkClick r:id="rId5"/>
              </a:rPr>
              <a:t>5000</a:t>
            </a:r>
            <a:endParaRPr lang="en-US" sz="3200" dirty="0" smtClean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35241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9343" y="4545426"/>
            <a:ext cx="510407" cy="510407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502734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41627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520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019413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0451" y="4545426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236" y="4545426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7129" y="4545426"/>
            <a:ext cx="457200" cy="457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-2528"/>
            <a:ext cx="6103088" cy="4004930"/>
          </a:xfrm>
          <a:prstGeom prst="rect">
            <a:avLst/>
          </a:pr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03088" y="-2527"/>
            <a:ext cx="6103088" cy="4004928"/>
          </a:xfrm>
          <a:prstGeom prst="rect">
            <a:avLst/>
          </a:prstGeom>
          <a:blipFill dpi="0"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4944" y="5245395"/>
            <a:ext cx="24203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EMAIL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hlinkClick r:id="rId9"/>
              </a:rPr>
              <a:t>kni@iqt.org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hlinkClick r:id="rId10"/>
              </a:rPr>
              <a:t>vsandesara@iqt.org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721394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TWITTER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@_lab41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60287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WEBSITE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www.lab41.org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179441" y="5245394"/>
            <a:ext cx="2537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BLOG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</a:t>
            </a:r>
            <a:r>
              <a:rPr lang="en-US" dirty="0" smtClean="0">
                <a:solidFill>
                  <a:schemeClr val="accent3"/>
                </a:solidFill>
              </a:rPr>
              <a:t>ab41.lab41.org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6" name="Straight Connector 15"/>
          <p:cNvCxnSpPr>
            <a:stCxn id="2" idx="6"/>
            <a:endCxn id="20" idx="2"/>
          </p:cNvCxnSpPr>
          <p:nvPr/>
        </p:nvCxnSpPr>
        <p:spPr>
          <a:xfrm flipV="1">
            <a:off x="2275367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0" idx="6"/>
            <a:endCxn id="21" idx="2"/>
          </p:cNvCxnSpPr>
          <p:nvPr/>
        </p:nvCxnSpPr>
        <p:spPr>
          <a:xfrm>
            <a:off x="5114260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1" idx="6"/>
            <a:endCxn id="22" idx="2"/>
          </p:cNvCxnSpPr>
          <p:nvPr/>
        </p:nvCxnSpPr>
        <p:spPr>
          <a:xfrm flipV="1">
            <a:off x="7953153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7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7" y="623888"/>
            <a:ext cx="9877425" cy="561022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0556" y="214035"/>
            <a:ext cx="9436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Training a Deep Learner on Open Source Imagery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16429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7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How I “Classify”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420179" y="901269"/>
            <a:ext cx="7283607" cy="5323238"/>
            <a:chOff x="862977" y="901269"/>
            <a:chExt cx="7283607" cy="53232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977" y="901269"/>
              <a:ext cx="3714750" cy="300037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/>
            <a:srcRect t="2397"/>
            <a:stretch/>
          </p:blipFill>
          <p:spPr>
            <a:xfrm>
              <a:off x="2948952" y="2877341"/>
              <a:ext cx="3257550" cy="161761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9158" y="4034085"/>
              <a:ext cx="2367426" cy="2190422"/>
            </a:xfrm>
            <a:prstGeom prst="rect">
              <a:avLst/>
            </a:prstGeom>
          </p:spPr>
        </p:pic>
        <p:sp>
          <p:nvSpPr>
            <p:cNvPr id="20" name="Right Arrow 19"/>
            <p:cNvSpPr/>
            <p:nvPr/>
          </p:nvSpPr>
          <p:spPr>
            <a:xfrm rot="2192957">
              <a:off x="1899745" y="3965028"/>
              <a:ext cx="709448" cy="529928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/>
            <p:cNvSpPr/>
            <p:nvPr/>
          </p:nvSpPr>
          <p:spPr>
            <a:xfrm rot="2192957">
              <a:off x="3780248" y="5094767"/>
              <a:ext cx="709448" cy="529928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622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How Others Classify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83336" y="986294"/>
            <a:ext cx="3389094" cy="2781684"/>
            <a:chOff x="6929014" y="1194700"/>
            <a:chExt cx="3389094" cy="2781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9014" y="1194700"/>
              <a:ext cx="3389094" cy="194279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1258" y="3137493"/>
              <a:ext cx="764391" cy="838891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640054" y="4095901"/>
            <a:ext cx="4590375" cy="2221172"/>
            <a:chOff x="7313166" y="4281247"/>
            <a:chExt cx="4590375" cy="222117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5197" y="5944714"/>
              <a:ext cx="566311" cy="55770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3166" y="4281247"/>
              <a:ext cx="4590375" cy="162811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664261" y="957445"/>
            <a:ext cx="4725664" cy="5252405"/>
            <a:chOff x="309810" y="992877"/>
            <a:chExt cx="4725664" cy="5252405"/>
          </a:xfrm>
        </p:grpSpPr>
        <p:pic>
          <p:nvPicPr>
            <p:cNvPr id="1026" name="Picture 2" descr="https://www.seeklogo.net/wp-content/uploads/2015/10/google-photos-logo-vector-download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810" y="3686149"/>
              <a:ext cx="783372" cy="783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/>
            <p:cNvGrpSpPr/>
            <p:nvPr/>
          </p:nvGrpSpPr>
          <p:grpSpPr>
            <a:xfrm>
              <a:off x="372520" y="992877"/>
              <a:ext cx="4662954" cy="5252405"/>
              <a:chOff x="372520" y="992877"/>
              <a:chExt cx="4662954" cy="525240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10"/>
              <a:srcRect l="19844"/>
              <a:stretch/>
            </p:blipFill>
            <p:spPr>
              <a:xfrm>
                <a:off x="372520" y="992877"/>
                <a:ext cx="4219712" cy="2693272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0472" y="2606916"/>
                <a:ext cx="3752167" cy="2207496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12"/>
              <a:srcRect l="2405" t="2542" r="2208"/>
              <a:stretch/>
            </p:blipFill>
            <p:spPr>
              <a:xfrm>
                <a:off x="1898136" y="4814412"/>
                <a:ext cx="3137338" cy="143087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96812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A Need For Something More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563922" y="4696037"/>
            <a:ext cx="58578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89405" y="4965124"/>
            <a:ext cx="333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Type in any search term and get back images that match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7292773" y="1329350"/>
            <a:ext cx="7091" cy="1607544"/>
          </a:xfrm>
          <a:prstGeom prst="line">
            <a:avLst/>
          </a:prstGeom>
          <a:ln w="508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33179" y="1780002"/>
            <a:ext cx="329778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Large Vocabulary</a:t>
            </a:r>
            <a:endParaRPr lang="en-US" sz="32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7285682" y="3048280"/>
            <a:ext cx="7091" cy="1607544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275052" y="4767210"/>
            <a:ext cx="7091" cy="1607544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09443" y="3455017"/>
            <a:ext cx="393868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</a:rPr>
              <a:t>Leverage Noisy Data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09444" y="5277628"/>
            <a:ext cx="40692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3"/>
                </a:solidFill>
              </a:rPr>
              <a:t>Multi-Concept Images</a:t>
            </a:r>
            <a:endParaRPr lang="en-US" sz="3200" dirty="0">
              <a:solidFill>
                <a:schemeClr val="accent3"/>
              </a:solidFill>
            </a:endParaRPr>
          </a:p>
        </p:txBody>
      </p:sp>
      <p:pic>
        <p:nvPicPr>
          <p:cNvPr id="7170" name="Picture 2" descr="http://neuralnetworksanddeeplearning.com/images/tikz4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106" y="1790387"/>
            <a:ext cx="5334000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18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Scale Issues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30678" y="3733527"/>
            <a:ext cx="2467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10 million images</a:t>
            </a:r>
          </a:p>
          <a:p>
            <a:r>
              <a:rPr lang="en-US" sz="2400" dirty="0" smtClean="0">
                <a:solidFill>
                  <a:schemeClr val="accent3"/>
                </a:solidFill>
              </a:rPr>
              <a:t>Thousand classes</a:t>
            </a:r>
          </a:p>
          <a:p>
            <a:r>
              <a:rPr lang="en-US" sz="2400" dirty="0" smtClean="0">
                <a:solidFill>
                  <a:schemeClr val="accent3"/>
                </a:solidFill>
              </a:rPr>
              <a:t>Curated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51845" y="3763542"/>
            <a:ext cx="289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100 million </a:t>
            </a:r>
            <a:r>
              <a:rPr lang="en-US" sz="2400" dirty="0">
                <a:solidFill>
                  <a:schemeClr val="accent3"/>
                </a:solidFill>
              </a:rPr>
              <a:t>i</a:t>
            </a:r>
            <a:r>
              <a:rPr lang="en-US" sz="2400" dirty="0" smtClean="0">
                <a:solidFill>
                  <a:schemeClr val="accent3"/>
                </a:solidFill>
              </a:rPr>
              <a:t>mages</a:t>
            </a:r>
          </a:p>
          <a:p>
            <a:r>
              <a:rPr lang="en-US" sz="2400" dirty="0" smtClean="0">
                <a:solidFill>
                  <a:schemeClr val="accent3"/>
                </a:solidFill>
              </a:rPr>
              <a:t>Millions of “classes”</a:t>
            </a:r>
          </a:p>
          <a:p>
            <a:r>
              <a:rPr lang="en-US" sz="2400" dirty="0" smtClean="0">
                <a:solidFill>
                  <a:schemeClr val="accent3"/>
                </a:solidFill>
              </a:rPr>
              <a:t>User generated</a:t>
            </a:r>
          </a:p>
        </p:txBody>
      </p:sp>
      <p:pic>
        <p:nvPicPr>
          <p:cNvPr id="1026" name="Picture 2" descr="http://cs.stanford.edu/people/karpathy/mosaic_s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757" y="2614814"/>
            <a:ext cx="4420063" cy="92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9/9b/Flickr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247" y="2420685"/>
            <a:ext cx="3697997" cy="112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54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Tagging Issues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52500" y="1019175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59" y="858615"/>
            <a:ext cx="5699963" cy="56448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411" y="858614"/>
            <a:ext cx="5163790" cy="42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Multiple Object Issues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123326" y="5058192"/>
            <a:ext cx="3334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</a:rPr>
              <a:t>ImageNet iconic photos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962"/>
          <a:stretch/>
        </p:blipFill>
        <p:spPr>
          <a:xfrm>
            <a:off x="999931" y="1012515"/>
            <a:ext cx="3581399" cy="376642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817174" y="5070182"/>
            <a:ext cx="3334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</a:rPr>
              <a:t>Open </a:t>
            </a:r>
            <a:r>
              <a:rPr lang="en-US" sz="2400" dirty="0">
                <a:solidFill>
                  <a:schemeClr val="accent3"/>
                </a:solidFill>
              </a:rPr>
              <a:t>s</a:t>
            </a:r>
            <a:r>
              <a:rPr lang="en-US" sz="2400" dirty="0" smtClean="0">
                <a:solidFill>
                  <a:schemeClr val="accent3"/>
                </a:solidFill>
              </a:rPr>
              <a:t>ource photos</a:t>
            </a:r>
            <a:endParaRPr lang="en-US" sz="2400" dirty="0">
              <a:solidFill>
                <a:schemeClr val="accent3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500" y="1012515"/>
            <a:ext cx="3057525" cy="2038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7501" y="3471039"/>
            <a:ext cx="6328672" cy="10474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1972" y="1040628"/>
            <a:ext cx="31242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0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Lab41">
      <a:dk1>
        <a:sysClr val="windowText" lastClr="000000"/>
      </a:dk1>
      <a:lt1>
        <a:sysClr val="window" lastClr="FFFFFF"/>
      </a:lt1>
      <a:dk2>
        <a:srgbClr val="1A1F46"/>
      </a:dk2>
      <a:lt2>
        <a:srgbClr val="E7E6E6"/>
      </a:lt2>
      <a:accent1>
        <a:srgbClr val="1A1F46"/>
      </a:accent1>
      <a:accent2>
        <a:srgbClr val="BE202E"/>
      </a:accent2>
      <a:accent3>
        <a:srgbClr val="808285"/>
      </a:accent3>
      <a:accent4>
        <a:srgbClr val="FFC000"/>
      </a:accent4>
      <a:accent5>
        <a:srgbClr val="C3EEFF"/>
      </a:accent5>
      <a:accent6>
        <a:srgbClr val="B3DB72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23194</TotalTime>
  <Words>1645</Words>
  <Application>Microsoft Macintosh PowerPoint</Application>
  <PresentationFormat>Custom</PresentationFormat>
  <Paragraphs>326</Paragraphs>
  <Slides>26</Slides>
  <Notes>26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IQT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Chandrasekar, Sriram</dc:creator>
  <cp:lastModifiedBy>Karl Ni</cp:lastModifiedBy>
  <cp:revision>413</cp:revision>
  <dcterms:created xsi:type="dcterms:W3CDTF">2016-06-17T21:01:28Z</dcterms:created>
  <dcterms:modified xsi:type="dcterms:W3CDTF">2016-11-23T19:50:53Z</dcterms:modified>
</cp:coreProperties>
</file>